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Times New Roman" charset="1" panose="02030502070405020303"/>
      <p:regular r:id="rId17"/>
    </p:embeddedFont>
    <p:embeddedFont>
      <p:font typeface="Roboto Slab Bold" charset="1" panose="00000000000000000000"/>
      <p:regular r:id="rId18"/>
    </p:embeddedFont>
    <p:embeddedFont>
      <p:font typeface="Times New Roman Bold" charset="1" panose="02030802070405020303"/>
      <p:regular r:id="rId19"/>
    </p:embeddedFont>
    <p:embeddedFont>
      <p:font typeface="Inter Italics" charset="1" panose="020B0502030000000004"/>
      <p:regular r:id="rId20"/>
    </p:embeddedFont>
    <p:embeddedFont>
      <p:font typeface="Roboto Slab" charset="1" panose="00000000000000000000"/>
      <p:regular r:id="rId22"/>
    </p:embeddedFont>
    <p:embeddedFont>
      <p:font typeface="Roboto" charset="1" panose="02000000000000000000"/>
      <p:regular r:id="rId23"/>
    </p:embeddedFont>
    <p:embeddedFont>
      <p:font typeface="Roboto Bold" charset="1" panose="02000000000000000000"/>
      <p:regular r:id="rId25"/>
    </p:embeddedFont>
    <p:embeddedFont>
      <p:font typeface="Petrona" charset="1" panose="02000503020000020003"/>
      <p:regular r:id="rId29"/>
    </p:embeddedFont>
    <p:embeddedFont>
      <p:font typeface="Inter" charset="1" panose="020B0502030000000004"/>
      <p:regular r:id="rId30"/>
    </p:embeddedFont>
    <p:embeddedFont>
      <p:font typeface="Inter Bold" charset="1" panose="020B0802030000000004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notesMasters/notesMaster1.xml" Type="http://schemas.openxmlformats.org/officeDocument/2006/relationships/notesMaster"/><Relationship Id="rId15" Target="theme/theme2.xml" Type="http://schemas.openxmlformats.org/officeDocument/2006/relationships/theme"/><Relationship Id="rId16" Target="notesSlides/notesSlide1.xml" Type="http://schemas.openxmlformats.org/officeDocument/2006/relationships/notes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notesSlides/notesSlide3.xml" Type="http://schemas.openxmlformats.org/officeDocument/2006/relationships/notesSlide"/><Relationship Id="rId25" Target="fonts/font25.fntdata" Type="http://schemas.openxmlformats.org/officeDocument/2006/relationships/font"/><Relationship Id="rId26" Target="notesSlides/notesSlide4.xml" Type="http://schemas.openxmlformats.org/officeDocument/2006/relationships/notesSlide"/><Relationship Id="rId27" Target="notesSlides/notesSlide5.xml" Type="http://schemas.openxmlformats.org/officeDocument/2006/relationships/notesSlide"/><Relationship Id="rId28" Target="notesSlides/notesSlide6.xml" Type="http://schemas.openxmlformats.org/officeDocument/2006/relationships/notesSlide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notesSlides/notesSlide7.xml" Type="http://schemas.openxmlformats.org/officeDocument/2006/relationships/notesSlide"/><Relationship Id="rId32" Target="fonts/font32.fntdata" Type="http://schemas.openxmlformats.org/officeDocument/2006/relationships/font"/><Relationship Id="rId33" Target="notesSlides/notesSlide8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6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320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5302984" y="673921"/>
            <a:ext cx="7682032" cy="1321021"/>
          </a:xfrm>
          <a:custGeom>
            <a:avLst/>
            <a:gdLst/>
            <a:ahLst/>
            <a:cxnLst/>
            <a:rect r="r" b="b" t="t" l="l"/>
            <a:pathLst>
              <a:path h="1321021" w="7682032">
                <a:moveTo>
                  <a:pt x="0" y="0"/>
                </a:moveTo>
                <a:lnTo>
                  <a:pt x="7682032" y="0"/>
                </a:lnTo>
                <a:lnTo>
                  <a:pt x="7682032" y="1321022"/>
                </a:lnTo>
                <a:lnTo>
                  <a:pt x="0" y="1321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692" r="0" b="-18604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973903" y="2214018"/>
            <a:ext cx="1644072" cy="461665"/>
            <a:chOff x="0" y="0"/>
            <a:chExt cx="2306164" cy="64758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06164" cy="647584"/>
            </a:xfrm>
            <a:custGeom>
              <a:avLst/>
              <a:gdLst/>
              <a:ahLst/>
              <a:cxnLst/>
              <a:rect r="r" b="b" t="t" l="l"/>
              <a:pathLst>
                <a:path h="647584" w="2306164">
                  <a:moveTo>
                    <a:pt x="0" y="0"/>
                  </a:moveTo>
                  <a:lnTo>
                    <a:pt x="2306164" y="0"/>
                  </a:lnTo>
                  <a:lnTo>
                    <a:pt x="2306164" y="647584"/>
                  </a:lnTo>
                  <a:lnTo>
                    <a:pt x="0" y="64758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306164" cy="68568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2699"/>
                </a:lnSpc>
              </a:pPr>
              <a:r>
                <a:rPr lang="en-US" sz="2249">
                  <a:solidFill>
                    <a:srgbClr val="0B132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 Project 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672589" y="2675683"/>
            <a:ext cx="10942821" cy="2228069"/>
            <a:chOff x="0" y="0"/>
            <a:chExt cx="14590428" cy="297075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590427" cy="2970758"/>
            </a:xfrm>
            <a:custGeom>
              <a:avLst/>
              <a:gdLst/>
              <a:ahLst/>
              <a:cxnLst/>
              <a:rect r="r" b="b" t="t" l="l"/>
              <a:pathLst>
                <a:path h="2970758" w="14590427">
                  <a:moveTo>
                    <a:pt x="0" y="0"/>
                  </a:moveTo>
                  <a:lnTo>
                    <a:pt x="14590427" y="0"/>
                  </a:lnTo>
                  <a:lnTo>
                    <a:pt x="14590427" y="2970758"/>
                  </a:lnTo>
                  <a:lnTo>
                    <a:pt x="0" y="297075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9525"/>
              <a:ext cx="14590428" cy="296123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5399"/>
                </a:lnSpc>
              </a:pPr>
              <a:r>
                <a:rPr lang="en-US" b="true" sz="4499" spc="-122">
                  <a:solidFill>
                    <a:srgbClr val="1C3F60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Fingerprint-Based Blood Group Detection Using Deep Learning and Image Processing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5835752" y="5602324"/>
            <a:ext cx="7564445" cy="1344739"/>
            <a:chOff x="0" y="0"/>
            <a:chExt cx="8863349" cy="157564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863349" cy="1575647"/>
            </a:xfrm>
            <a:custGeom>
              <a:avLst/>
              <a:gdLst/>
              <a:ahLst/>
              <a:cxnLst/>
              <a:rect r="r" b="b" t="t" l="l"/>
              <a:pathLst>
                <a:path h="1575647" w="8863349">
                  <a:moveTo>
                    <a:pt x="0" y="0"/>
                  </a:moveTo>
                  <a:lnTo>
                    <a:pt x="8863349" y="0"/>
                  </a:lnTo>
                  <a:lnTo>
                    <a:pt x="8863349" y="1575647"/>
                  </a:lnTo>
                  <a:lnTo>
                    <a:pt x="0" y="15756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71450"/>
              <a:ext cx="8863349" cy="17470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749"/>
                </a:lnSpc>
              </a:pPr>
              <a:r>
                <a:rPr lang="en-US" b="true" sz="2999" spc="-59">
                  <a:solidFill>
                    <a:srgbClr val="1C3F6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PARASURAM T                 512221205012</a:t>
              </a:r>
            </a:p>
            <a:p>
              <a:pPr algn="ctr">
                <a:lnSpc>
                  <a:spcPts val="4749"/>
                </a:lnSpc>
              </a:pPr>
              <a:r>
                <a:rPr lang="en-US" b="true" sz="2999" spc="-59">
                  <a:solidFill>
                    <a:srgbClr val="1C3F6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PARASURAMAN K           512221202013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160704" y="4903751"/>
            <a:ext cx="1966592" cy="479497"/>
            <a:chOff x="0" y="0"/>
            <a:chExt cx="2622122" cy="63933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622123" cy="639330"/>
            </a:xfrm>
            <a:custGeom>
              <a:avLst/>
              <a:gdLst/>
              <a:ahLst/>
              <a:cxnLst/>
              <a:rect r="r" b="b" t="t" l="l"/>
              <a:pathLst>
                <a:path h="639330" w="2622123">
                  <a:moveTo>
                    <a:pt x="0" y="0"/>
                  </a:moveTo>
                  <a:lnTo>
                    <a:pt x="2622123" y="0"/>
                  </a:lnTo>
                  <a:lnTo>
                    <a:pt x="2622123" y="639330"/>
                  </a:lnTo>
                  <a:lnTo>
                    <a:pt x="0" y="63933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0"/>
              <a:ext cx="2622122" cy="63933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2699"/>
                </a:lnSpc>
              </a:pPr>
              <a:r>
                <a:rPr lang="en-US" sz="2249" i="true">
                  <a:solidFill>
                    <a:srgbClr val="0B1320"/>
                  </a:solidFill>
                  <a:latin typeface="Inter Italics"/>
                  <a:ea typeface="Inter Italics"/>
                  <a:cs typeface="Inter Italics"/>
                  <a:sym typeface="Inter Italics"/>
                </a:rPr>
                <a:t>Submitted by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3534180" y="7411665"/>
            <a:ext cx="11219640" cy="1593469"/>
            <a:chOff x="0" y="0"/>
            <a:chExt cx="14959521" cy="212462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4959521" cy="2124626"/>
            </a:xfrm>
            <a:custGeom>
              <a:avLst/>
              <a:gdLst/>
              <a:ahLst/>
              <a:cxnLst/>
              <a:rect r="r" b="b" t="t" l="l"/>
              <a:pathLst>
                <a:path h="2124626" w="14959521">
                  <a:moveTo>
                    <a:pt x="0" y="0"/>
                  </a:moveTo>
                  <a:lnTo>
                    <a:pt x="14959521" y="0"/>
                  </a:lnTo>
                  <a:lnTo>
                    <a:pt x="14959521" y="2124626"/>
                  </a:lnTo>
                  <a:lnTo>
                    <a:pt x="0" y="21246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66675"/>
              <a:ext cx="14959521" cy="21913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840"/>
                </a:lnSpc>
              </a:pPr>
              <a:r>
                <a:rPr lang="en-US" b="true" sz="3200" u="sng">
                  <a:solidFill>
                    <a:srgbClr val="0B132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GUIDE</a:t>
              </a:r>
              <a:r>
                <a:rPr lang="en-US" sz="3200">
                  <a:solidFill>
                    <a:srgbClr val="0B132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</a:t>
              </a:r>
            </a:p>
            <a:p>
              <a:pPr algn="ctr">
                <a:lnSpc>
                  <a:spcPts val="3840"/>
                </a:lnSpc>
              </a:pPr>
              <a:r>
                <a:rPr lang="en-US" sz="3200" b="true">
                  <a:solidFill>
                    <a:srgbClr val="0B132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Dr. V. RAJI, M.E., Ph.D., </a:t>
              </a:r>
            </a:p>
            <a:p>
              <a:pPr algn="ctr">
                <a:lnSpc>
                  <a:spcPts val="3840"/>
                </a:lnSpc>
              </a:pPr>
              <a:r>
                <a:rPr lang="en-US" sz="3200">
                  <a:solidFill>
                    <a:srgbClr val="0B132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Department of Information Technology 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822424" y="941785"/>
            <a:ext cx="5875139" cy="903278"/>
            <a:chOff x="0" y="0"/>
            <a:chExt cx="7833518" cy="120437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833518" cy="1204371"/>
            </a:xfrm>
            <a:custGeom>
              <a:avLst/>
              <a:gdLst/>
              <a:ahLst/>
              <a:cxnLst/>
              <a:rect r="r" b="b" t="t" l="l"/>
              <a:pathLst>
                <a:path h="1204371" w="7833518">
                  <a:moveTo>
                    <a:pt x="0" y="0"/>
                  </a:moveTo>
                  <a:lnTo>
                    <a:pt x="7833518" y="0"/>
                  </a:lnTo>
                  <a:lnTo>
                    <a:pt x="7833518" y="1204371"/>
                  </a:lnTo>
                  <a:lnTo>
                    <a:pt x="0" y="120437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7833518" cy="122342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5750"/>
                </a:lnSpc>
              </a:pPr>
              <a:r>
                <a:rPr lang="en-US" sz="4625" b="true">
                  <a:solidFill>
                    <a:srgbClr val="3257B8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Abstract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822424" y="2523148"/>
            <a:ext cx="15921290" cy="2968349"/>
            <a:chOff x="0" y="0"/>
            <a:chExt cx="21228387" cy="3957799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704850" cy="704850"/>
              <a:chOff x="0" y="0"/>
              <a:chExt cx="704850" cy="70485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704850" cy="704850"/>
              </a:xfrm>
              <a:custGeom>
                <a:avLst/>
                <a:gdLst/>
                <a:ahLst/>
                <a:cxnLst/>
                <a:rect r="r" b="b" t="t" l="l"/>
                <a:pathLst>
                  <a:path h="704850" w="704850">
                    <a:moveTo>
                      <a:pt x="0" y="46990"/>
                    </a:moveTo>
                    <a:cubicBezTo>
                      <a:pt x="0" y="21082"/>
                      <a:pt x="21082" y="0"/>
                      <a:pt x="46990" y="0"/>
                    </a:cubicBezTo>
                    <a:lnTo>
                      <a:pt x="657860" y="0"/>
                    </a:lnTo>
                    <a:cubicBezTo>
                      <a:pt x="683768" y="0"/>
                      <a:pt x="704850" y="21082"/>
                      <a:pt x="704850" y="46990"/>
                    </a:cubicBezTo>
                    <a:lnTo>
                      <a:pt x="704850" y="657860"/>
                    </a:lnTo>
                    <a:cubicBezTo>
                      <a:pt x="704850" y="683768"/>
                      <a:pt x="683768" y="704850"/>
                      <a:pt x="657860" y="704850"/>
                    </a:cubicBezTo>
                    <a:lnTo>
                      <a:pt x="46990" y="704850"/>
                    </a:lnTo>
                    <a:cubicBezTo>
                      <a:pt x="21082" y="704850"/>
                      <a:pt x="0" y="683768"/>
                      <a:pt x="0" y="657860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12" id="12"/>
            <p:cNvGrpSpPr/>
            <p:nvPr/>
          </p:nvGrpSpPr>
          <p:grpSpPr>
            <a:xfrm rot="0">
              <a:off x="117475" y="58737"/>
              <a:ext cx="469900" cy="791350"/>
              <a:chOff x="0" y="0"/>
              <a:chExt cx="469900" cy="79135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69900" cy="791350"/>
              </a:xfrm>
              <a:custGeom>
                <a:avLst/>
                <a:gdLst/>
                <a:ahLst/>
                <a:cxnLst/>
                <a:rect r="r" b="b" t="t" l="l"/>
                <a:pathLst>
                  <a:path h="791350" w="469900">
                    <a:moveTo>
                      <a:pt x="0" y="0"/>
                    </a:moveTo>
                    <a:lnTo>
                      <a:pt x="469900" y="0"/>
                    </a:lnTo>
                    <a:lnTo>
                      <a:pt x="469900" y="791350"/>
                    </a:lnTo>
                    <a:lnTo>
                      <a:pt x="0" y="7913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57150"/>
                <a:ext cx="469900" cy="734200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3049"/>
                  </a:lnSpc>
                </a:pPr>
                <a:r>
                  <a:rPr lang="en-US" sz="3049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1</a:t>
                </a: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1018183" y="0"/>
              <a:ext cx="5348685" cy="2319499"/>
              <a:chOff x="0" y="0"/>
              <a:chExt cx="5348685" cy="2319499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5348685" cy="2319499"/>
              </a:xfrm>
              <a:custGeom>
                <a:avLst/>
                <a:gdLst/>
                <a:ahLst/>
                <a:cxnLst/>
                <a:rect r="r" b="b" t="t" l="l"/>
                <a:pathLst>
                  <a:path h="2319499" w="5348685">
                    <a:moveTo>
                      <a:pt x="0" y="0"/>
                    </a:moveTo>
                    <a:lnTo>
                      <a:pt x="5348685" y="0"/>
                    </a:lnTo>
                    <a:lnTo>
                      <a:pt x="5348685" y="2319499"/>
                    </a:lnTo>
                    <a:lnTo>
                      <a:pt x="0" y="231949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9525"/>
                <a:ext cx="5348685" cy="2329024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3247"/>
                  </a:lnSpc>
                </a:pPr>
                <a:r>
                  <a:rPr lang="en-US" sz="26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Blood group prediction is crucial for medical diagnostics and emergency care.</a:t>
                </a: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6680200" y="0"/>
              <a:ext cx="704850" cy="704850"/>
              <a:chOff x="0" y="0"/>
              <a:chExt cx="704850" cy="70485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704850" cy="704850"/>
              </a:xfrm>
              <a:custGeom>
                <a:avLst/>
                <a:gdLst/>
                <a:ahLst/>
                <a:cxnLst/>
                <a:rect r="r" b="b" t="t" l="l"/>
                <a:pathLst>
                  <a:path h="704850" w="704850">
                    <a:moveTo>
                      <a:pt x="0" y="46990"/>
                    </a:moveTo>
                    <a:cubicBezTo>
                      <a:pt x="0" y="21082"/>
                      <a:pt x="21082" y="0"/>
                      <a:pt x="46990" y="0"/>
                    </a:cubicBezTo>
                    <a:lnTo>
                      <a:pt x="657860" y="0"/>
                    </a:lnTo>
                    <a:cubicBezTo>
                      <a:pt x="683768" y="0"/>
                      <a:pt x="704850" y="21082"/>
                      <a:pt x="704850" y="46990"/>
                    </a:cubicBezTo>
                    <a:lnTo>
                      <a:pt x="704850" y="657860"/>
                    </a:lnTo>
                    <a:cubicBezTo>
                      <a:pt x="704850" y="683768"/>
                      <a:pt x="683768" y="704850"/>
                      <a:pt x="657860" y="704850"/>
                    </a:cubicBezTo>
                    <a:lnTo>
                      <a:pt x="46990" y="704850"/>
                    </a:lnTo>
                    <a:cubicBezTo>
                      <a:pt x="21082" y="704850"/>
                      <a:pt x="0" y="683768"/>
                      <a:pt x="0" y="657860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20" id="20"/>
            <p:cNvGrpSpPr/>
            <p:nvPr/>
          </p:nvGrpSpPr>
          <p:grpSpPr>
            <a:xfrm rot="0">
              <a:off x="6797675" y="58737"/>
              <a:ext cx="469900" cy="791350"/>
              <a:chOff x="0" y="0"/>
              <a:chExt cx="469900" cy="79135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469900" cy="791350"/>
              </a:xfrm>
              <a:custGeom>
                <a:avLst/>
                <a:gdLst/>
                <a:ahLst/>
                <a:cxnLst/>
                <a:rect r="r" b="b" t="t" l="l"/>
                <a:pathLst>
                  <a:path h="791350" w="469900">
                    <a:moveTo>
                      <a:pt x="0" y="0"/>
                    </a:moveTo>
                    <a:lnTo>
                      <a:pt x="469900" y="0"/>
                    </a:lnTo>
                    <a:lnTo>
                      <a:pt x="469900" y="791350"/>
                    </a:lnTo>
                    <a:lnTo>
                      <a:pt x="0" y="7913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57150"/>
                <a:ext cx="469900" cy="734200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3049"/>
                  </a:lnSpc>
                </a:pPr>
                <a:r>
                  <a:rPr lang="en-US" sz="3049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2</a:t>
                </a: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7698383" y="0"/>
              <a:ext cx="5348685" cy="3957799"/>
              <a:chOff x="0" y="0"/>
              <a:chExt cx="5348685" cy="3957799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5348685" cy="3957799"/>
              </a:xfrm>
              <a:custGeom>
                <a:avLst/>
                <a:gdLst/>
                <a:ahLst/>
                <a:cxnLst/>
                <a:rect r="r" b="b" t="t" l="l"/>
                <a:pathLst>
                  <a:path h="3957799" w="5348685">
                    <a:moveTo>
                      <a:pt x="0" y="0"/>
                    </a:moveTo>
                    <a:lnTo>
                      <a:pt x="5348685" y="0"/>
                    </a:lnTo>
                    <a:lnTo>
                      <a:pt x="5348685" y="3957799"/>
                    </a:lnTo>
                    <a:lnTo>
                      <a:pt x="0" y="395779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9525"/>
                <a:ext cx="5348685" cy="3967324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3247"/>
                  </a:lnSpc>
                </a:pPr>
                <a:r>
                  <a:rPr lang="en-US" sz="26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Traditional methods require blood samples, lab equipment, and time-consuming procedures, making them impractical in urgent situations.</a:t>
                </a: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14128586" y="156567"/>
              <a:ext cx="704850" cy="704850"/>
              <a:chOff x="0" y="0"/>
              <a:chExt cx="704850" cy="70485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704850" cy="704850"/>
              </a:xfrm>
              <a:custGeom>
                <a:avLst/>
                <a:gdLst/>
                <a:ahLst/>
                <a:cxnLst/>
                <a:rect r="r" b="b" t="t" l="l"/>
                <a:pathLst>
                  <a:path h="704850" w="704850">
                    <a:moveTo>
                      <a:pt x="0" y="46990"/>
                    </a:moveTo>
                    <a:cubicBezTo>
                      <a:pt x="0" y="21082"/>
                      <a:pt x="21082" y="0"/>
                      <a:pt x="46990" y="0"/>
                    </a:cubicBezTo>
                    <a:lnTo>
                      <a:pt x="657860" y="0"/>
                    </a:lnTo>
                    <a:cubicBezTo>
                      <a:pt x="683768" y="0"/>
                      <a:pt x="704850" y="21082"/>
                      <a:pt x="704850" y="46990"/>
                    </a:cubicBezTo>
                    <a:lnTo>
                      <a:pt x="704850" y="657860"/>
                    </a:lnTo>
                    <a:cubicBezTo>
                      <a:pt x="704850" y="683768"/>
                      <a:pt x="683768" y="704850"/>
                      <a:pt x="657860" y="704850"/>
                    </a:cubicBezTo>
                    <a:lnTo>
                      <a:pt x="46990" y="704850"/>
                    </a:lnTo>
                    <a:cubicBezTo>
                      <a:pt x="21082" y="704850"/>
                      <a:pt x="0" y="683768"/>
                      <a:pt x="0" y="657860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28" id="28"/>
            <p:cNvGrpSpPr/>
            <p:nvPr/>
          </p:nvGrpSpPr>
          <p:grpSpPr>
            <a:xfrm rot="0">
              <a:off x="14246061" y="215303"/>
              <a:ext cx="469900" cy="791350"/>
              <a:chOff x="0" y="0"/>
              <a:chExt cx="469900" cy="791350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469900" cy="791350"/>
              </a:xfrm>
              <a:custGeom>
                <a:avLst/>
                <a:gdLst/>
                <a:ahLst/>
                <a:cxnLst/>
                <a:rect r="r" b="b" t="t" l="l"/>
                <a:pathLst>
                  <a:path h="791350" w="469900">
                    <a:moveTo>
                      <a:pt x="0" y="0"/>
                    </a:moveTo>
                    <a:lnTo>
                      <a:pt x="469900" y="0"/>
                    </a:lnTo>
                    <a:lnTo>
                      <a:pt x="469900" y="791350"/>
                    </a:lnTo>
                    <a:lnTo>
                      <a:pt x="0" y="79135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57150"/>
                <a:ext cx="469900" cy="734200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ctr">
                  <a:lnSpc>
                    <a:spcPts val="3049"/>
                  </a:lnSpc>
                </a:pPr>
                <a:r>
                  <a:rPr lang="en-US" sz="3049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3</a:t>
                </a: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0">
              <a:off x="15146769" y="156567"/>
              <a:ext cx="6081618" cy="2865599"/>
              <a:chOff x="0" y="0"/>
              <a:chExt cx="6081618" cy="2865599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6081618" cy="2865599"/>
              </a:xfrm>
              <a:custGeom>
                <a:avLst/>
                <a:gdLst/>
                <a:ahLst/>
                <a:cxnLst/>
                <a:rect r="r" b="b" t="t" l="l"/>
                <a:pathLst>
                  <a:path h="2865599" w="6081618">
                    <a:moveTo>
                      <a:pt x="0" y="0"/>
                    </a:moveTo>
                    <a:lnTo>
                      <a:pt x="6081618" y="0"/>
                    </a:lnTo>
                    <a:lnTo>
                      <a:pt x="6081618" y="2865599"/>
                    </a:lnTo>
                    <a:lnTo>
                      <a:pt x="0" y="2865599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-9525"/>
                <a:ext cx="6081618" cy="2875124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3247"/>
                  </a:lnSpc>
                </a:pPr>
                <a:r>
                  <a:rPr lang="en-US" sz="26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This study explores a non-invasive approach using fingerprint images and deep learning (CNNs) to detect blood groups.</a:t>
                </a:r>
              </a:p>
            </p:txBody>
          </p:sp>
        </p:grpSp>
      </p:grpSp>
      <p:grpSp>
        <p:nvGrpSpPr>
          <p:cNvPr name="Group 34" id="34"/>
          <p:cNvGrpSpPr/>
          <p:nvPr/>
        </p:nvGrpSpPr>
        <p:grpSpPr>
          <a:xfrm rot="0">
            <a:off x="1262955" y="5720097"/>
            <a:ext cx="15047558" cy="1618894"/>
            <a:chOff x="0" y="0"/>
            <a:chExt cx="20063411" cy="2158525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0" y="0"/>
              <a:ext cx="6228142" cy="1605757"/>
              <a:chOff x="0" y="0"/>
              <a:chExt cx="6228142" cy="1605757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6228166" cy="1605788"/>
              </a:xfrm>
              <a:custGeom>
                <a:avLst/>
                <a:gdLst/>
                <a:ahLst/>
                <a:cxnLst/>
                <a:rect r="r" b="b" t="t" l="l"/>
                <a:pathLst>
                  <a:path h="1605788" w="6228166">
                    <a:moveTo>
                      <a:pt x="0" y="46990"/>
                    </a:moveTo>
                    <a:cubicBezTo>
                      <a:pt x="0" y="21082"/>
                      <a:pt x="20623" y="0"/>
                      <a:pt x="45966" y="0"/>
                    </a:cubicBezTo>
                    <a:lnTo>
                      <a:pt x="6182200" y="0"/>
                    </a:lnTo>
                    <a:cubicBezTo>
                      <a:pt x="6207543" y="0"/>
                      <a:pt x="6228166" y="21082"/>
                      <a:pt x="6228166" y="46990"/>
                    </a:cubicBezTo>
                    <a:lnTo>
                      <a:pt x="6228166" y="1558798"/>
                    </a:lnTo>
                    <a:cubicBezTo>
                      <a:pt x="6228166" y="1584706"/>
                      <a:pt x="6207543" y="1605788"/>
                      <a:pt x="6182200" y="1605788"/>
                    </a:cubicBezTo>
                    <a:lnTo>
                      <a:pt x="45966" y="1605788"/>
                    </a:lnTo>
                    <a:cubicBezTo>
                      <a:pt x="20623" y="1605788"/>
                      <a:pt x="0" y="1584706"/>
                      <a:pt x="0" y="1558798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37" id="37"/>
            <p:cNvGrpSpPr/>
            <p:nvPr/>
          </p:nvGrpSpPr>
          <p:grpSpPr>
            <a:xfrm rot="0">
              <a:off x="306506" y="260484"/>
              <a:ext cx="5615131" cy="1898041"/>
              <a:chOff x="0" y="0"/>
              <a:chExt cx="5615131" cy="1898041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5615131" cy="1898042"/>
              </a:xfrm>
              <a:custGeom>
                <a:avLst/>
                <a:gdLst/>
                <a:ahLst/>
                <a:cxnLst/>
                <a:rect r="r" b="b" t="t" l="l"/>
                <a:pathLst>
                  <a:path h="1898042" w="5615131">
                    <a:moveTo>
                      <a:pt x="0" y="0"/>
                    </a:moveTo>
                    <a:lnTo>
                      <a:pt x="5615131" y="0"/>
                    </a:lnTo>
                    <a:lnTo>
                      <a:pt x="5615131" y="1898042"/>
                    </a:lnTo>
                    <a:lnTo>
                      <a:pt x="0" y="1898042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39" id="39"/>
              <p:cNvSpPr txBox="true"/>
              <p:nvPr/>
            </p:nvSpPr>
            <p:spPr>
              <a:xfrm>
                <a:off x="0" y="-9525"/>
                <a:ext cx="5615131" cy="1907566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3496"/>
                  </a:lnSpc>
                </a:pPr>
                <a:r>
                  <a:rPr lang="en-US" sz="28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Faster and more efficient than conventional methods.</a:t>
                </a:r>
              </a:p>
            </p:txBody>
          </p:sp>
        </p:grpSp>
        <p:grpSp>
          <p:nvGrpSpPr>
            <p:cNvPr name="Group 40" id="40"/>
            <p:cNvGrpSpPr/>
            <p:nvPr/>
          </p:nvGrpSpPr>
          <p:grpSpPr>
            <a:xfrm rot="0">
              <a:off x="6534648" y="0"/>
              <a:ext cx="6228142" cy="1605757"/>
              <a:chOff x="0" y="0"/>
              <a:chExt cx="6228142" cy="1605757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6228166" cy="1605788"/>
              </a:xfrm>
              <a:custGeom>
                <a:avLst/>
                <a:gdLst/>
                <a:ahLst/>
                <a:cxnLst/>
                <a:rect r="r" b="b" t="t" l="l"/>
                <a:pathLst>
                  <a:path h="1605788" w="6228166">
                    <a:moveTo>
                      <a:pt x="0" y="46990"/>
                    </a:moveTo>
                    <a:cubicBezTo>
                      <a:pt x="0" y="21082"/>
                      <a:pt x="20623" y="0"/>
                      <a:pt x="45966" y="0"/>
                    </a:cubicBezTo>
                    <a:lnTo>
                      <a:pt x="6182200" y="0"/>
                    </a:lnTo>
                    <a:cubicBezTo>
                      <a:pt x="6207543" y="0"/>
                      <a:pt x="6228166" y="21082"/>
                      <a:pt x="6228166" y="46990"/>
                    </a:cubicBezTo>
                    <a:lnTo>
                      <a:pt x="6228166" y="1558798"/>
                    </a:lnTo>
                    <a:cubicBezTo>
                      <a:pt x="6228166" y="1584706"/>
                      <a:pt x="6207543" y="1605788"/>
                      <a:pt x="6182200" y="1605788"/>
                    </a:cubicBezTo>
                    <a:lnTo>
                      <a:pt x="45966" y="1605788"/>
                    </a:lnTo>
                    <a:cubicBezTo>
                      <a:pt x="20623" y="1605788"/>
                      <a:pt x="0" y="1584706"/>
                      <a:pt x="0" y="1558798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42" id="42"/>
            <p:cNvGrpSpPr/>
            <p:nvPr/>
          </p:nvGrpSpPr>
          <p:grpSpPr>
            <a:xfrm rot="0">
              <a:off x="6841154" y="260484"/>
              <a:ext cx="5615131" cy="1313841"/>
              <a:chOff x="0" y="0"/>
              <a:chExt cx="5615131" cy="1313841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5615131" cy="1313841"/>
              </a:xfrm>
              <a:custGeom>
                <a:avLst/>
                <a:gdLst/>
                <a:ahLst/>
                <a:cxnLst/>
                <a:rect r="r" b="b" t="t" l="l"/>
                <a:pathLst>
                  <a:path h="1313841" w="5615131">
                    <a:moveTo>
                      <a:pt x="0" y="0"/>
                    </a:moveTo>
                    <a:lnTo>
                      <a:pt x="5615131" y="0"/>
                    </a:lnTo>
                    <a:lnTo>
                      <a:pt x="5615131" y="1313841"/>
                    </a:lnTo>
                    <a:lnTo>
                      <a:pt x="0" y="131384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0" y="-9525"/>
                <a:ext cx="5615131" cy="1323366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3496"/>
                  </a:lnSpc>
                </a:pPr>
                <a:r>
                  <a:rPr lang="en-US" sz="28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Reduces dependency on laboratory facilities.</a:t>
                </a:r>
              </a:p>
            </p:txBody>
          </p:sp>
        </p:grpSp>
        <p:grpSp>
          <p:nvGrpSpPr>
            <p:cNvPr name="Group 45" id="45"/>
            <p:cNvGrpSpPr/>
            <p:nvPr/>
          </p:nvGrpSpPr>
          <p:grpSpPr>
            <a:xfrm rot="0">
              <a:off x="13682113" y="0"/>
              <a:ext cx="6381298" cy="1605757"/>
              <a:chOff x="0" y="0"/>
              <a:chExt cx="6381298" cy="1605757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6381282" cy="1605744"/>
              </a:xfrm>
              <a:custGeom>
                <a:avLst/>
                <a:gdLst/>
                <a:ahLst/>
                <a:cxnLst/>
                <a:rect r="r" b="b" t="t" l="l"/>
                <a:pathLst>
                  <a:path h="1605744" w="6381282">
                    <a:moveTo>
                      <a:pt x="0" y="67599"/>
                    </a:moveTo>
                    <a:cubicBezTo>
                      <a:pt x="0" y="30328"/>
                      <a:pt x="10311" y="0"/>
                      <a:pt x="22983" y="0"/>
                    </a:cubicBezTo>
                    <a:lnTo>
                      <a:pt x="6358299" y="0"/>
                    </a:lnTo>
                    <a:cubicBezTo>
                      <a:pt x="6370972" y="0"/>
                      <a:pt x="6381282" y="30328"/>
                      <a:pt x="6381282" y="67599"/>
                    </a:cubicBezTo>
                    <a:lnTo>
                      <a:pt x="6381282" y="1538145"/>
                    </a:lnTo>
                    <a:cubicBezTo>
                      <a:pt x="6381282" y="1575416"/>
                      <a:pt x="6370972" y="1605744"/>
                      <a:pt x="6358299" y="1605744"/>
                    </a:cubicBezTo>
                    <a:lnTo>
                      <a:pt x="22983" y="1605744"/>
                    </a:lnTo>
                    <a:cubicBezTo>
                      <a:pt x="10311" y="1605744"/>
                      <a:pt x="0" y="1575416"/>
                      <a:pt x="0" y="1538145"/>
                    </a:cubicBezTo>
                    <a:close/>
                  </a:path>
                </a:pathLst>
              </a:custGeom>
              <a:solidFill>
                <a:srgbClr val="E9ECF2"/>
              </a:solidFill>
            </p:spPr>
          </p:sp>
        </p:grpSp>
        <p:grpSp>
          <p:nvGrpSpPr>
            <p:cNvPr name="Group 47" id="47"/>
            <p:cNvGrpSpPr/>
            <p:nvPr/>
          </p:nvGrpSpPr>
          <p:grpSpPr>
            <a:xfrm rot="0">
              <a:off x="13835366" y="19184"/>
              <a:ext cx="5355795" cy="1898041"/>
              <a:chOff x="0" y="0"/>
              <a:chExt cx="5355795" cy="1898041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5355795" cy="1898041"/>
              </a:xfrm>
              <a:custGeom>
                <a:avLst/>
                <a:gdLst/>
                <a:ahLst/>
                <a:cxnLst/>
                <a:rect r="r" b="b" t="t" l="l"/>
                <a:pathLst>
                  <a:path h="1898041" w="5355795">
                    <a:moveTo>
                      <a:pt x="0" y="0"/>
                    </a:moveTo>
                    <a:lnTo>
                      <a:pt x="5355795" y="0"/>
                    </a:lnTo>
                    <a:lnTo>
                      <a:pt x="5355795" y="1898041"/>
                    </a:lnTo>
                    <a:lnTo>
                      <a:pt x="0" y="1898041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0" y="-9525"/>
                <a:ext cx="5355795" cy="1907566"/>
              </a:xfrm>
              <a:prstGeom prst="rect">
                <a:avLst/>
              </a:prstGeom>
            </p:spPr>
            <p:txBody>
              <a:bodyPr anchor="t" rtlCol="false" tIns="0" lIns="0" bIns="0" rIns="0"/>
              <a:lstStyle/>
              <a:p>
                <a:pPr algn="l">
                  <a:lnSpc>
                    <a:spcPts val="3496"/>
                  </a:lnSpc>
                </a:pPr>
                <a:r>
                  <a:rPr lang="en-US" sz="2812">
                    <a:solidFill>
                      <a:srgbClr val="15213F"/>
                    </a:solidFill>
                    <a:latin typeface="Roboto Slab"/>
                    <a:ea typeface="Roboto Slab"/>
                    <a:cs typeface="Roboto Slab"/>
                    <a:sym typeface="Roboto Slab"/>
                  </a:rPr>
                  <a:t>Enhances accessibility for real-world medical applications.</a:t>
                </a:r>
              </a:p>
            </p:txBody>
          </p:sp>
        </p:grpSp>
      </p:grpSp>
      <p:grpSp>
        <p:nvGrpSpPr>
          <p:cNvPr name="Group 50" id="50"/>
          <p:cNvGrpSpPr/>
          <p:nvPr/>
        </p:nvGrpSpPr>
        <p:grpSpPr>
          <a:xfrm rot="0">
            <a:off x="1262955" y="7657840"/>
            <a:ext cx="15568716" cy="1183561"/>
            <a:chOff x="0" y="0"/>
            <a:chExt cx="20758288" cy="1578081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20758288" cy="1578081"/>
            </a:xfrm>
            <a:custGeom>
              <a:avLst/>
              <a:gdLst/>
              <a:ahLst/>
              <a:cxnLst/>
              <a:rect r="r" b="b" t="t" l="l"/>
              <a:pathLst>
                <a:path h="1578081" w="20758288">
                  <a:moveTo>
                    <a:pt x="0" y="0"/>
                  </a:moveTo>
                  <a:lnTo>
                    <a:pt x="20758288" y="0"/>
                  </a:lnTo>
                  <a:lnTo>
                    <a:pt x="20758288" y="1578081"/>
                  </a:lnTo>
                  <a:lnTo>
                    <a:pt x="0" y="15780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0" y="-133350"/>
              <a:ext cx="20758288" cy="171143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862"/>
                </a:lnSpc>
              </a:pPr>
              <a:r>
                <a:rPr lang="en-US" sz="29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Extensive experimentation validates the feasibility of this technique for practical use in healthcare.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1430000" y="337948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7" y="1019175"/>
            <a:ext cx="7088237" cy="1089250"/>
            <a:chOff x="0" y="0"/>
            <a:chExt cx="9450983" cy="14523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0984" cy="1452333"/>
            </a:xfrm>
            <a:custGeom>
              <a:avLst/>
              <a:gdLst/>
              <a:ahLst/>
              <a:cxnLst/>
              <a:rect r="r" b="b" t="t" l="l"/>
              <a:pathLst>
                <a:path h="1452333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452333"/>
                  </a:lnTo>
                  <a:lnTo>
                    <a:pt x="0" y="1452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9450983" cy="14713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 b="true">
                  <a:solidFill>
                    <a:srgbClr val="3257B8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Aim &amp; Objectives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2238" y="2281966"/>
            <a:ext cx="9445526" cy="2319354"/>
            <a:chOff x="0" y="0"/>
            <a:chExt cx="12594035" cy="309247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94082" cy="3092462"/>
            </a:xfrm>
            <a:custGeom>
              <a:avLst/>
              <a:gdLst/>
              <a:ahLst/>
              <a:cxnLst/>
              <a:rect r="r" b="b" t="t" l="l"/>
              <a:pathLst>
                <a:path h="3092462" w="12594082">
                  <a:moveTo>
                    <a:pt x="0" y="63080"/>
                  </a:moveTo>
                  <a:cubicBezTo>
                    <a:pt x="0" y="28224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28224"/>
                    <a:pt x="12594082" y="63080"/>
                  </a:cubicBezTo>
                  <a:lnTo>
                    <a:pt x="12594082" y="3029382"/>
                  </a:lnTo>
                  <a:cubicBezTo>
                    <a:pt x="12594082" y="3064239"/>
                    <a:pt x="12568682" y="3092462"/>
                    <a:pt x="12537313" y="3092462"/>
                  </a:cubicBezTo>
                  <a:lnTo>
                    <a:pt x="56769" y="3092462"/>
                  </a:lnTo>
                  <a:cubicBezTo>
                    <a:pt x="25400" y="3092462"/>
                    <a:pt x="0" y="3064239"/>
                    <a:pt x="0" y="3029382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275755" y="2342622"/>
            <a:ext cx="3544044" cy="626189"/>
            <a:chOff x="0" y="0"/>
            <a:chExt cx="4725392" cy="83491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25392" cy="834919"/>
            </a:xfrm>
            <a:custGeom>
              <a:avLst/>
              <a:gdLst/>
              <a:ahLst/>
              <a:cxnLst/>
              <a:rect r="r" b="b" t="t" l="l"/>
              <a:pathLst>
                <a:path h="834919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834919"/>
                  </a:lnTo>
                  <a:lnTo>
                    <a:pt x="0" y="8349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4725392" cy="85396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000"/>
                </a:lnSpc>
              </a:pPr>
              <a:r>
                <a:rPr lang="en-US" sz="3200" b="true">
                  <a:solidFill>
                    <a:srgbClr val="15213F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Aim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75755" y="2867915"/>
            <a:ext cx="9162009" cy="1434467"/>
            <a:chOff x="0" y="0"/>
            <a:chExt cx="12216012" cy="191262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216012" cy="1912623"/>
            </a:xfrm>
            <a:custGeom>
              <a:avLst/>
              <a:gdLst/>
              <a:ahLst/>
              <a:cxnLst/>
              <a:rect r="r" b="b" t="t" l="l"/>
              <a:pathLst>
                <a:path h="1912623" w="12216012">
                  <a:moveTo>
                    <a:pt x="0" y="0"/>
                  </a:moveTo>
                  <a:lnTo>
                    <a:pt x="12216012" y="0"/>
                  </a:lnTo>
                  <a:lnTo>
                    <a:pt x="12216012" y="1912623"/>
                  </a:lnTo>
                  <a:lnTo>
                    <a:pt x="0" y="19126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2216012" cy="195072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55"/>
                </a:lnSpc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To develop a </a:t>
              </a:r>
              <a:r>
                <a:rPr lang="en-US" sz="2799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non-invasive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and </a:t>
              </a:r>
              <a:r>
                <a:rPr lang="en-US" sz="2799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automated blood group detection system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using fingerprint images and deep learning.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8" y="5143500"/>
            <a:ext cx="9445526" cy="4988807"/>
            <a:chOff x="0" y="0"/>
            <a:chExt cx="12594035" cy="665174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594082" cy="6651752"/>
            </a:xfrm>
            <a:custGeom>
              <a:avLst/>
              <a:gdLst/>
              <a:ahLst/>
              <a:cxnLst/>
              <a:rect r="r" b="b" t="t" l="l"/>
              <a:pathLst>
                <a:path h="6651752" w="12594082">
                  <a:moveTo>
                    <a:pt x="0" y="67444"/>
                  </a:moveTo>
                  <a:cubicBezTo>
                    <a:pt x="0" y="30176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30176"/>
                    <a:pt x="12594082" y="67444"/>
                  </a:cubicBezTo>
                  <a:lnTo>
                    <a:pt x="12594082" y="6584310"/>
                  </a:lnTo>
                  <a:cubicBezTo>
                    <a:pt x="12594082" y="6621577"/>
                    <a:pt x="12568682" y="6651752"/>
                    <a:pt x="12537313" y="6651752"/>
                  </a:cubicBezTo>
                  <a:lnTo>
                    <a:pt x="56769" y="6651752"/>
                  </a:lnTo>
                  <a:cubicBezTo>
                    <a:pt x="25400" y="6651752"/>
                    <a:pt x="0" y="6621577"/>
                    <a:pt x="0" y="6584310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275755" y="5168354"/>
            <a:ext cx="3544044" cy="626189"/>
            <a:chOff x="0" y="0"/>
            <a:chExt cx="4725392" cy="83491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25392" cy="834919"/>
            </a:xfrm>
            <a:custGeom>
              <a:avLst/>
              <a:gdLst/>
              <a:ahLst/>
              <a:cxnLst/>
              <a:rect r="r" b="b" t="t" l="l"/>
              <a:pathLst>
                <a:path h="834919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834919"/>
                  </a:lnTo>
                  <a:lnTo>
                    <a:pt x="0" y="83491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9050"/>
              <a:ext cx="4725392" cy="85396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000"/>
                </a:lnSpc>
              </a:pPr>
              <a:r>
                <a:rPr lang="en-US" sz="3200" b="true">
                  <a:solidFill>
                    <a:srgbClr val="15213F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Objectives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275755" y="5781377"/>
            <a:ext cx="8878491" cy="966472"/>
            <a:chOff x="0" y="0"/>
            <a:chExt cx="11837988" cy="128862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837988" cy="1288629"/>
            </a:xfrm>
            <a:custGeom>
              <a:avLst/>
              <a:gdLst/>
              <a:ahLst/>
              <a:cxnLst/>
              <a:rect r="r" b="b" t="t" l="l"/>
              <a:pathLst>
                <a:path h="1288629" w="11837988">
                  <a:moveTo>
                    <a:pt x="0" y="0"/>
                  </a:moveTo>
                  <a:lnTo>
                    <a:pt x="11837988" y="0"/>
                  </a:lnTo>
                  <a:lnTo>
                    <a:pt x="11837988" y="1288629"/>
                  </a:lnTo>
                  <a:lnTo>
                    <a:pt x="0" y="12886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28575"/>
              <a:ext cx="11837988" cy="13172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3415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To collect and preprocess fingerprint images labeled with blood groups.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75755" y="6787754"/>
            <a:ext cx="8878491" cy="966472"/>
            <a:chOff x="0" y="0"/>
            <a:chExt cx="11837988" cy="1288629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1837988" cy="1288629"/>
            </a:xfrm>
            <a:custGeom>
              <a:avLst/>
              <a:gdLst/>
              <a:ahLst/>
              <a:cxnLst/>
              <a:rect r="r" b="b" t="t" l="l"/>
              <a:pathLst>
                <a:path h="1288629" w="11837988">
                  <a:moveTo>
                    <a:pt x="0" y="0"/>
                  </a:moveTo>
                  <a:lnTo>
                    <a:pt x="11837988" y="0"/>
                  </a:lnTo>
                  <a:lnTo>
                    <a:pt x="11837988" y="1288629"/>
                  </a:lnTo>
                  <a:lnTo>
                    <a:pt x="0" y="12886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28575"/>
              <a:ext cx="11837988" cy="13172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3415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To implement and compare deep learning models (</a:t>
              </a:r>
              <a:r>
                <a:rPr lang="en-US" b="true" sz="2799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LeNet5, AlexNet, VGG16, and ResNet34</a:t>
              </a: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).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275755" y="7942313"/>
            <a:ext cx="8878491" cy="966472"/>
            <a:chOff x="0" y="0"/>
            <a:chExt cx="11837988" cy="1288629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1837988" cy="1288629"/>
            </a:xfrm>
            <a:custGeom>
              <a:avLst/>
              <a:gdLst/>
              <a:ahLst/>
              <a:cxnLst/>
              <a:rect r="r" b="b" t="t" l="l"/>
              <a:pathLst>
                <a:path h="1288629" w="11837988">
                  <a:moveTo>
                    <a:pt x="0" y="0"/>
                  </a:moveTo>
                  <a:lnTo>
                    <a:pt x="11837988" y="0"/>
                  </a:lnTo>
                  <a:lnTo>
                    <a:pt x="11837988" y="1288629"/>
                  </a:lnTo>
                  <a:lnTo>
                    <a:pt x="0" y="12886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11837988" cy="13172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3415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To evaluate the models based on accuracy, precision, and recall.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275755" y="8901063"/>
            <a:ext cx="8878491" cy="966472"/>
            <a:chOff x="0" y="0"/>
            <a:chExt cx="11837988" cy="1288629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1837988" cy="1288629"/>
            </a:xfrm>
            <a:custGeom>
              <a:avLst/>
              <a:gdLst/>
              <a:ahLst/>
              <a:cxnLst/>
              <a:rect r="r" b="b" t="t" l="l"/>
              <a:pathLst>
                <a:path h="1288629" w="11837988">
                  <a:moveTo>
                    <a:pt x="0" y="0"/>
                  </a:moveTo>
                  <a:lnTo>
                    <a:pt x="11837988" y="0"/>
                  </a:lnTo>
                  <a:lnTo>
                    <a:pt x="11837988" y="1288629"/>
                  </a:lnTo>
                  <a:lnTo>
                    <a:pt x="0" y="12886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28575"/>
              <a:ext cx="11837988" cy="131720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22275" indent="-211137" lvl="1">
                <a:lnSpc>
                  <a:spcPts val="3415"/>
                </a:lnSpc>
                <a:buFont typeface="Arial"/>
                <a:buChar char="•"/>
              </a:pPr>
              <a:r>
                <a:rPr lang="en-US" sz="2799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To identify key fingerprint features correlated with blood groups.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585713"/>
            <a:ext cx="7088237" cy="1089250"/>
            <a:chOff x="0" y="0"/>
            <a:chExt cx="9450983" cy="1452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50984" cy="1452333"/>
            </a:xfrm>
            <a:custGeom>
              <a:avLst/>
              <a:gdLst/>
              <a:ahLst/>
              <a:cxnLst/>
              <a:rect r="r" b="b" t="t" l="l"/>
              <a:pathLst>
                <a:path h="1452333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452333"/>
                  </a:lnTo>
                  <a:lnTo>
                    <a:pt x="0" y="14523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9450983" cy="14713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 b="true">
                  <a:solidFill>
                    <a:srgbClr val="3257B8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Methodology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1878063"/>
            <a:ext cx="3544044" cy="442912"/>
            <a:chOff x="0" y="0"/>
            <a:chExt cx="472539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Existing Methods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2604493"/>
            <a:ext cx="7805886" cy="1033471"/>
            <a:chOff x="0" y="0"/>
            <a:chExt cx="10407848" cy="137796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1377962"/>
            </a:xfrm>
            <a:custGeom>
              <a:avLst/>
              <a:gdLst/>
              <a:ahLst/>
              <a:cxnLst/>
              <a:rect r="r" b="b" t="t" l="l"/>
              <a:pathLst>
                <a:path h="1377962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377962"/>
                  </a:lnTo>
                  <a:lnTo>
                    <a:pt x="0" y="1377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23825"/>
              <a:ext cx="10407848" cy="15017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90226" indent="-195113" lvl="1">
                <a:lnSpc>
                  <a:spcPts val="4213"/>
                </a:lnSpc>
                <a:buFont typeface="Arial"/>
                <a:buChar char="•"/>
              </a:pPr>
              <a:r>
                <a:rPr lang="en-US" b="true" sz="25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Serological Testing:</a:t>
              </a:r>
              <a:r>
                <a:rPr lang="en-US" sz="25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Requires blood sample mixing with antibodies.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8700" y="3610868"/>
            <a:ext cx="7805886" cy="1033471"/>
            <a:chOff x="0" y="0"/>
            <a:chExt cx="10407848" cy="137796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07848" cy="1377962"/>
            </a:xfrm>
            <a:custGeom>
              <a:avLst/>
              <a:gdLst/>
              <a:ahLst/>
              <a:cxnLst/>
              <a:rect r="r" b="b" t="t" l="l"/>
              <a:pathLst>
                <a:path h="1377962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377962"/>
                  </a:lnTo>
                  <a:lnTo>
                    <a:pt x="0" y="1377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23825"/>
              <a:ext cx="10407848" cy="15017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90226" indent="-195113" lvl="1">
                <a:lnSpc>
                  <a:spcPts val="4213"/>
                </a:lnSpc>
                <a:buFont typeface="Arial"/>
                <a:buChar char="•"/>
              </a:pPr>
              <a:r>
                <a:rPr lang="en-US" b="true" sz="25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Automated Blood Typing Systems:</a:t>
              </a:r>
              <a:r>
                <a:rPr lang="en-US" sz="25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Optical sensors analyze blood reactions.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28700" y="4617244"/>
            <a:ext cx="7805886" cy="1033471"/>
            <a:chOff x="0" y="0"/>
            <a:chExt cx="10407848" cy="137796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7848" cy="1377962"/>
            </a:xfrm>
            <a:custGeom>
              <a:avLst/>
              <a:gdLst/>
              <a:ahLst/>
              <a:cxnLst/>
              <a:rect r="r" b="b" t="t" l="l"/>
              <a:pathLst>
                <a:path h="1377962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377962"/>
                  </a:lnTo>
                  <a:lnTo>
                    <a:pt x="0" y="13779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23825"/>
              <a:ext cx="10407848" cy="15017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90226" indent="-195113" lvl="1">
                <a:lnSpc>
                  <a:spcPts val="4213"/>
                </a:lnSpc>
                <a:buFont typeface="Arial"/>
                <a:buChar char="•"/>
              </a:pPr>
              <a:r>
                <a:rPr lang="en-US" b="true" sz="25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Genotyping:</a:t>
              </a:r>
              <a:r>
                <a:rPr lang="en-US" sz="25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Uses molecular techniques for antigen detection (costly &amp; complex).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5940847"/>
            <a:ext cx="3544044" cy="578608"/>
            <a:chOff x="0" y="0"/>
            <a:chExt cx="4725392" cy="77147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771477"/>
            </a:xfrm>
            <a:custGeom>
              <a:avLst/>
              <a:gdLst/>
              <a:ahLst/>
              <a:cxnLst/>
              <a:rect r="r" b="b" t="t" l="l"/>
              <a:pathLst>
                <a:path h="771477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771477"/>
                  </a:lnTo>
                  <a:lnTo>
                    <a:pt x="0" y="7714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4725392" cy="7905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87"/>
                </a:lnSpc>
              </a:pPr>
              <a:r>
                <a:rPr lang="en-US" sz="2949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Proposed Method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028700" y="6667277"/>
            <a:ext cx="7805886" cy="1070283"/>
            <a:chOff x="0" y="0"/>
            <a:chExt cx="10407848" cy="142704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407848" cy="1427044"/>
            </a:xfrm>
            <a:custGeom>
              <a:avLst/>
              <a:gdLst/>
              <a:ahLst/>
              <a:cxnLst/>
              <a:rect r="r" b="b" t="t" l="l"/>
              <a:pathLst>
                <a:path h="1427044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427044"/>
                  </a:lnTo>
                  <a:lnTo>
                    <a:pt x="0" y="14270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23825"/>
              <a:ext cx="10407848" cy="155086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05307" indent="-202654" lvl="1">
                <a:lnSpc>
                  <a:spcPts val="4376"/>
                </a:lnSpc>
                <a:buFont typeface="Arial"/>
                <a:buChar char="•"/>
              </a:pPr>
              <a:r>
                <a:rPr lang="en-US" sz="26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Uses fingerprint images for blood group prediction.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28700" y="7659632"/>
            <a:ext cx="7805886" cy="1070283"/>
            <a:chOff x="0" y="0"/>
            <a:chExt cx="10407848" cy="1427044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407848" cy="1427044"/>
            </a:xfrm>
            <a:custGeom>
              <a:avLst/>
              <a:gdLst/>
              <a:ahLst/>
              <a:cxnLst/>
              <a:rect r="r" b="b" t="t" l="l"/>
              <a:pathLst>
                <a:path h="1427044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427044"/>
                  </a:lnTo>
                  <a:lnTo>
                    <a:pt x="0" y="14270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23825"/>
              <a:ext cx="10407848" cy="155086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05307" indent="-202654" lvl="1">
                <a:lnSpc>
                  <a:spcPts val="4376"/>
                </a:lnSpc>
                <a:buFont typeface="Arial"/>
                <a:buChar char="•"/>
              </a:pPr>
              <a:r>
                <a:rPr lang="en-US" sz="26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Applies </a:t>
              </a:r>
              <a:r>
                <a:rPr lang="en-US" b="true" sz="26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Convolutional Neural Networks (CNNs)</a:t>
              </a:r>
              <a:r>
                <a:rPr lang="en-US" sz="26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to detect blood group patterns.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028700" y="8729915"/>
            <a:ext cx="7805886" cy="1070283"/>
            <a:chOff x="0" y="0"/>
            <a:chExt cx="10407848" cy="1427044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407848" cy="1427044"/>
            </a:xfrm>
            <a:custGeom>
              <a:avLst/>
              <a:gdLst/>
              <a:ahLst/>
              <a:cxnLst/>
              <a:rect r="r" b="b" t="t" l="l"/>
              <a:pathLst>
                <a:path h="1427044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427044"/>
                  </a:lnTo>
                  <a:lnTo>
                    <a:pt x="0" y="14270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23825"/>
              <a:ext cx="10407848" cy="155086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05307" indent="-202654" lvl="1">
                <a:lnSpc>
                  <a:spcPts val="4376"/>
                </a:lnSpc>
                <a:buFont typeface="Arial"/>
                <a:buChar char="•"/>
              </a:pPr>
              <a:r>
                <a:rPr lang="en-US" sz="26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Uses datasets of </a:t>
              </a:r>
              <a:r>
                <a:rPr lang="en-US" b="true" sz="26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6000 fingerprint images</a:t>
              </a:r>
              <a:r>
                <a:rPr lang="en-US" sz="26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, labeled with blood groups.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654094" y="6230151"/>
            <a:ext cx="7805886" cy="1070283"/>
            <a:chOff x="0" y="0"/>
            <a:chExt cx="10407848" cy="1427044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407848" cy="1427044"/>
            </a:xfrm>
            <a:custGeom>
              <a:avLst/>
              <a:gdLst/>
              <a:ahLst/>
              <a:cxnLst/>
              <a:rect r="r" b="b" t="t" l="l"/>
              <a:pathLst>
                <a:path h="1427044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427044"/>
                  </a:lnTo>
                  <a:lnTo>
                    <a:pt x="0" y="14270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23825"/>
              <a:ext cx="10407848" cy="155086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05307" indent="-202654" lvl="1">
                <a:lnSpc>
                  <a:spcPts val="4376"/>
                </a:lnSpc>
                <a:buFont typeface="Arial"/>
                <a:buChar char="•"/>
              </a:pPr>
              <a:r>
                <a:rPr lang="en-US" sz="26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Preprocessing includes </a:t>
              </a:r>
              <a:r>
                <a:rPr lang="en-US" b="true" sz="26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image normalization, noise reduction, contrast adjustment</a:t>
              </a:r>
              <a:r>
                <a:rPr lang="en-US" sz="26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654094" y="7236527"/>
            <a:ext cx="7805886" cy="1070283"/>
            <a:chOff x="0" y="0"/>
            <a:chExt cx="10407848" cy="1427044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0407848" cy="1427044"/>
            </a:xfrm>
            <a:custGeom>
              <a:avLst/>
              <a:gdLst/>
              <a:ahLst/>
              <a:cxnLst/>
              <a:rect r="r" b="b" t="t" l="l"/>
              <a:pathLst>
                <a:path h="1427044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427044"/>
                  </a:lnTo>
                  <a:lnTo>
                    <a:pt x="0" y="14270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123825"/>
              <a:ext cx="10407848" cy="155086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05307" indent="-202654" lvl="1">
                <a:lnSpc>
                  <a:spcPts val="4376"/>
                </a:lnSpc>
                <a:buFont typeface="Arial"/>
                <a:buChar char="•"/>
              </a:pPr>
              <a:r>
                <a:rPr lang="en-US" b="true" sz="26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Feature extraction:</a:t>
              </a:r>
              <a:r>
                <a:rPr lang="en-US" sz="26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 Identifies ridges, bifurcations, and minutiae points.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9654094" y="8242902"/>
            <a:ext cx="7805886" cy="1070283"/>
            <a:chOff x="0" y="0"/>
            <a:chExt cx="10407848" cy="1427044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0407848" cy="1427044"/>
            </a:xfrm>
            <a:custGeom>
              <a:avLst/>
              <a:gdLst/>
              <a:ahLst/>
              <a:cxnLst/>
              <a:rect r="r" b="b" t="t" l="l"/>
              <a:pathLst>
                <a:path h="1427044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427044"/>
                  </a:lnTo>
                  <a:lnTo>
                    <a:pt x="0" y="14270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123825"/>
              <a:ext cx="10407848" cy="1550869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405307" indent="-202654" lvl="1">
                <a:lnSpc>
                  <a:spcPts val="4376"/>
                </a:lnSpc>
                <a:buFont typeface="Arial"/>
                <a:buChar char="•"/>
              </a:pPr>
              <a:r>
                <a:rPr lang="en-US" sz="26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Models are trained and validated using </a:t>
              </a:r>
              <a:r>
                <a:rPr lang="en-US" b="true" sz="2687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LeNet5, AlexNet, VGG16, and ResNet34</a:t>
              </a:r>
              <a:r>
                <a:rPr lang="en-US" sz="2687">
                  <a:solidFill>
                    <a:srgbClr val="15213F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</a:p>
          </p:txBody>
        </p:sp>
      </p:grpSp>
      <p:sp>
        <p:nvSpPr>
          <p:cNvPr name="Freeform 42" id="42"/>
          <p:cNvSpPr/>
          <p:nvPr/>
        </p:nvSpPr>
        <p:spPr>
          <a:xfrm flipH="false" flipV="false" rot="0">
            <a:off x="10172761" y="843527"/>
            <a:ext cx="5591689" cy="5097320"/>
          </a:xfrm>
          <a:custGeom>
            <a:avLst/>
            <a:gdLst/>
            <a:ahLst/>
            <a:cxnLst/>
            <a:rect r="r" b="b" t="t" l="l"/>
            <a:pathLst>
              <a:path h="5097320" w="5591689">
                <a:moveTo>
                  <a:pt x="0" y="0"/>
                </a:moveTo>
                <a:lnTo>
                  <a:pt x="5591688" y="0"/>
                </a:lnTo>
                <a:lnTo>
                  <a:pt x="5591688" y="5097320"/>
                </a:lnTo>
                <a:lnTo>
                  <a:pt x="0" y="50973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928" r="0" b="-2928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18270" y="722859"/>
            <a:ext cx="6645028" cy="820042"/>
            <a:chOff x="0" y="0"/>
            <a:chExt cx="8860037" cy="10933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860037" cy="1093390"/>
            </a:xfrm>
            <a:custGeom>
              <a:avLst/>
              <a:gdLst/>
              <a:ahLst/>
              <a:cxnLst/>
              <a:rect r="r" b="b" t="t" l="l"/>
              <a:pathLst>
                <a:path h="1093390" w="8860037">
                  <a:moveTo>
                    <a:pt x="0" y="0"/>
                  </a:moveTo>
                  <a:lnTo>
                    <a:pt x="8860037" y="0"/>
                  </a:lnTo>
                  <a:lnTo>
                    <a:pt x="8860037" y="1093390"/>
                  </a:lnTo>
                  <a:lnTo>
                    <a:pt x="0" y="10933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860037" cy="113149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437"/>
                </a:lnSpc>
              </a:pPr>
              <a:r>
                <a:rPr lang="en-US" sz="5125">
                  <a:solidFill>
                    <a:srgbClr val="3257B8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Proposed Framework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18270" y="2067669"/>
            <a:ext cx="196751" cy="987027"/>
            <a:chOff x="0" y="0"/>
            <a:chExt cx="262335" cy="131603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508521" y="2067669"/>
            <a:ext cx="3363069" cy="410021"/>
            <a:chOff x="0" y="0"/>
            <a:chExt cx="4484092" cy="54669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484092" cy="546695"/>
            </a:xfrm>
            <a:custGeom>
              <a:avLst/>
              <a:gdLst/>
              <a:ahLst/>
              <a:cxnLst/>
              <a:rect r="r" b="b" t="t" l="l"/>
              <a:pathLst>
                <a:path h="546695" w="4484092">
                  <a:moveTo>
                    <a:pt x="0" y="0"/>
                  </a:moveTo>
                  <a:lnTo>
                    <a:pt x="4484092" y="0"/>
                  </a:lnTo>
                  <a:lnTo>
                    <a:pt x="4484092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9050"/>
              <a:ext cx="4484092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1: Data Collection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08521" y="2635002"/>
            <a:ext cx="15861209" cy="489006"/>
            <a:chOff x="0" y="0"/>
            <a:chExt cx="21148278" cy="65200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148278" cy="652008"/>
            </a:xfrm>
            <a:custGeom>
              <a:avLst/>
              <a:gdLst/>
              <a:ahLst/>
              <a:cxnLst/>
              <a:rect r="r" b="b" t="t" l="l"/>
              <a:pathLst>
                <a:path h="652008" w="21148278">
                  <a:moveTo>
                    <a:pt x="0" y="0"/>
                  </a:moveTo>
                  <a:lnTo>
                    <a:pt x="21148278" y="0"/>
                  </a:lnTo>
                  <a:lnTo>
                    <a:pt x="21148278" y="652008"/>
                  </a:lnTo>
                  <a:lnTo>
                    <a:pt x="0" y="65200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04775"/>
              <a:ext cx="21148278" cy="75678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037"/>
                </a:lnSpc>
              </a:pPr>
              <a:r>
                <a:rPr lang="en-US" sz="2562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6000 labeled fingerprint images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11771" y="3317081"/>
            <a:ext cx="196751" cy="987027"/>
            <a:chOff x="0" y="0"/>
            <a:chExt cx="262335" cy="131603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902024" y="3317081"/>
            <a:ext cx="3279874" cy="410021"/>
            <a:chOff x="0" y="0"/>
            <a:chExt cx="4373165" cy="54669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373165" cy="546695"/>
            </a:xfrm>
            <a:custGeom>
              <a:avLst/>
              <a:gdLst/>
              <a:ahLst/>
              <a:cxnLst/>
              <a:rect r="r" b="b" t="t" l="l"/>
              <a:pathLst>
                <a:path h="546695" w="4373165">
                  <a:moveTo>
                    <a:pt x="0" y="0"/>
                  </a:moveTo>
                  <a:lnTo>
                    <a:pt x="4373165" y="0"/>
                  </a:lnTo>
                  <a:lnTo>
                    <a:pt x="4373165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9050"/>
              <a:ext cx="4373165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2: Preprocessing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902024" y="3884414"/>
            <a:ext cx="15467707" cy="507439"/>
            <a:chOff x="0" y="0"/>
            <a:chExt cx="20623610" cy="67658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0623609" cy="676585"/>
            </a:xfrm>
            <a:custGeom>
              <a:avLst/>
              <a:gdLst/>
              <a:ahLst/>
              <a:cxnLst/>
              <a:rect r="r" b="b" t="t" l="l"/>
              <a:pathLst>
                <a:path h="676585" w="20623609">
                  <a:moveTo>
                    <a:pt x="0" y="0"/>
                  </a:moveTo>
                  <a:lnTo>
                    <a:pt x="20623609" y="0"/>
                  </a:lnTo>
                  <a:lnTo>
                    <a:pt x="20623609" y="676585"/>
                  </a:lnTo>
                  <a:lnTo>
                    <a:pt x="0" y="6765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04775"/>
              <a:ext cx="20623610" cy="78136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195"/>
                </a:lnSpc>
              </a:pPr>
              <a:r>
                <a:rPr lang="en-US" sz="2662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Grayscale conversion, Normalization, Denoising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705421" y="4566494"/>
            <a:ext cx="196751" cy="987028"/>
            <a:chOff x="0" y="0"/>
            <a:chExt cx="262335" cy="131603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2295674" y="4566494"/>
            <a:ext cx="3939182" cy="410021"/>
            <a:chOff x="0" y="0"/>
            <a:chExt cx="5252243" cy="54669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5252243" cy="546695"/>
            </a:xfrm>
            <a:custGeom>
              <a:avLst/>
              <a:gdLst/>
              <a:ahLst/>
              <a:cxnLst/>
              <a:rect r="r" b="b" t="t" l="l"/>
              <a:pathLst>
                <a:path h="546695" w="5252243">
                  <a:moveTo>
                    <a:pt x="0" y="0"/>
                  </a:moveTo>
                  <a:lnTo>
                    <a:pt x="5252243" y="0"/>
                  </a:lnTo>
                  <a:lnTo>
                    <a:pt x="5252243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5252243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3: Feature Extraction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2295674" y="5133826"/>
            <a:ext cx="15074056" cy="507439"/>
            <a:chOff x="0" y="0"/>
            <a:chExt cx="20098742" cy="67658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0098742" cy="676585"/>
            </a:xfrm>
            <a:custGeom>
              <a:avLst/>
              <a:gdLst/>
              <a:ahLst/>
              <a:cxnLst/>
              <a:rect r="r" b="b" t="t" l="l"/>
              <a:pathLst>
                <a:path h="676585" w="20098742">
                  <a:moveTo>
                    <a:pt x="0" y="0"/>
                  </a:moveTo>
                  <a:lnTo>
                    <a:pt x="20098742" y="0"/>
                  </a:lnTo>
                  <a:lnTo>
                    <a:pt x="20098742" y="676585"/>
                  </a:lnTo>
                  <a:lnTo>
                    <a:pt x="0" y="6765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04775"/>
              <a:ext cx="20098742" cy="78136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195"/>
                </a:lnSpc>
              </a:pPr>
              <a:r>
                <a:rPr lang="en-US" sz="2662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Minutiae points, Ridge endings, Bifurcations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2098922" y="5815905"/>
            <a:ext cx="196751" cy="987028"/>
            <a:chOff x="0" y="0"/>
            <a:chExt cx="262335" cy="1316037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35" id="35"/>
          <p:cNvGrpSpPr/>
          <p:nvPr/>
        </p:nvGrpSpPr>
        <p:grpSpPr>
          <a:xfrm rot="0">
            <a:off x="2689175" y="5815905"/>
            <a:ext cx="3567559" cy="410021"/>
            <a:chOff x="0" y="0"/>
            <a:chExt cx="4756745" cy="546695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4756745" cy="546695"/>
            </a:xfrm>
            <a:custGeom>
              <a:avLst/>
              <a:gdLst/>
              <a:ahLst/>
              <a:cxnLst/>
              <a:rect r="r" b="b" t="t" l="l"/>
              <a:pathLst>
                <a:path h="546695" w="4756745">
                  <a:moveTo>
                    <a:pt x="0" y="0"/>
                  </a:moveTo>
                  <a:lnTo>
                    <a:pt x="4756745" y="0"/>
                  </a:lnTo>
                  <a:lnTo>
                    <a:pt x="4756745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19050"/>
              <a:ext cx="4756745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4: Model Selection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2689175" y="6383239"/>
            <a:ext cx="14680555" cy="507439"/>
            <a:chOff x="0" y="0"/>
            <a:chExt cx="19574073" cy="676585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9574073" cy="676585"/>
            </a:xfrm>
            <a:custGeom>
              <a:avLst/>
              <a:gdLst/>
              <a:ahLst/>
              <a:cxnLst/>
              <a:rect r="r" b="b" t="t" l="l"/>
              <a:pathLst>
                <a:path h="676585" w="19574073">
                  <a:moveTo>
                    <a:pt x="0" y="0"/>
                  </a:moveTo>
                  <a:lnTo>
                    <a:pt x="19574073" y="0"/>
                  </a:lnTo>
                  <a:lnTo>
                    <a:pt x="19574073" y="676585"/>
                  </a:lnTo>
                  <a:lnTo>
                    <a:pt x="0" y="6765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104775"/>
              <a:ext cx="19574073" cy="78136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195"/>
                </a:lnSpc>
              </a:pPr>
              <a:r>
                <a:rPr lang="en-US" sz="2662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Comparing CNN architectures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1705421" y="7065317"/>
            <a:ext cx="196751" cy="987028"/>
            <a:chOff x="0" y="0"/>
            <a:chExt cx="262335" cy="1316037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43" id="43"/>
          <p:cNvGrpSpPr/>
          <p:nvPr/>
        </p:nvGrpSpPr>
        <p:grpSpPr>
          <a:xfrm rot="0">
            <a:off x="2295674" y="7065317"/>
            <a:ext cx="4471987" cy="410021"/>
            <a:chOff x="0" y="0"/>
            <a:chExt cx="5962650" cy="546695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5962650" cy="546695"/>
            </a:xfrm>
            <a:custGeom>
              <a:avLst/>
              <a:gdLst/>
              <a:ahLst/>
              <a:cxnLst/>
              <a:rect r="r" b="b" t="t" l="l"/>
              <a:pathLst>
                <a:path h="546695" w="5962650">
                  <a:moveTo>
                    <a:pt x="0" y="0"/>
                  </a:moveTo>
                  <a:lnTo>
                    <a:pt x="5962650" y="0"/>
                  </a:lnTo>
                  <a:lnTo>
                    <a:pt x="5962650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19050"/>
              <a:ext cx="5962650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5: Training &amp; Evaluation</a:t>
              </a: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2295674" y="7632650"/>
            <a:ext cx="15074056" cy="507439"/>
            <a:chOff x="0" y="0"/>
            <a:chExt cx="20098742" cy="676585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20098742" cy="676585"/>
            </a:xfrm>
            <a:custGeom>
              <a:avLst/>
              <a:gdLst/>
              <a:ahLst/>
              <a:cxnLst/>
              <a:rect r="r" b="b" t="t" l="l"/>
              <a:pathLst>
                <a:path h="676585" w="20098742">
                  <a:moveTo>
                    <a:pt x="0" y="0"/>
                  </a:moveTo>
                  <a:lnTo>
                    <a:pt x="20098742" y="0"/>
                  </a:lnTo>
                  <a:lnTo>
                    <a:pt x="20098742" y="676585"/>
                  </a:lnTo>
                  <a:lnTo>
                    <a:pt x="0" y="6765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104775"/>
              <a:ext cx="20098742" cy="78136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195"/>
                </a:lnSpc>
              </a:pPr>
              <a:r>
                <a:rPr lang="en-US" sz="2662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Accuracy, Precision, Recall metrics</a:t>
              </a:r>
            </a:p>
          </p:txBody>
        </p:sp>
      </p:grpSp>
      <p:grpSp>
        <p:nvGrpSpPr>
          <p:cNvPr name="Group 49" id="49"/>
          <p:cNvGrpSpPr/>
          <p:nvPr/>
        </p:nvGrpSpPr>
        <p:grpSpPr>
          <a:xfrm rot="0">
            <a:off x="1311771" y="8314730"/>
            <a:ext cx="196751" cy="987028"/>
            <a:chOff x="0" y="0"/>
            <a:chExt cx="262335" cy="1316037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262255" cy="1315974"/>
            </a:xfrm>
            <a:custGeom>
              <a:avLst/>
              <a:gdLst/>
              <a:ahLst/>
              <a:cxnLst/>
              <a:rect r="r" b="b" t="t" l="l"/>
              <a:pathLst>
                <a:path h="1315974" w="262255">
                  <a:moveTo>
                    <a:pt x="0" y="52451"/>
                  </a:moveTo>
                  <a:cubicBezTo>
                    <a:pt x="0" y="23495"/>
                    <a:pt x="23495" y="0"/>
                    <a:pt x="52451" y="0"/>
                  </a:cubicBezTo>
                  <a:lnTo>
                    <a:pt x="209804" y="0"/>
                  </a:lnTo>
                  <a:cubicBezTo>
                    <a:pt x="238760" y="0"/>
                    <a:pt x="262255" y="23495"/>
                    <a:pt x="262255" y="52451"/>
                  </a:cubicBezTo>
                  <a:lnTo>
                    <a:pt x="262255" y="1263523"/>
                  </a:lnTo>
                  <a:cubicBezTo>
                    <a:pt x="262255" y="1292479"/>
                    <a:pt x="238760" y="1315974"/>
                    <a:pt x="209804" y="1315974"/>
                  </a:cubicBezTo>
                  <a:lnTo>
                    <a:pt x="52451" y="1315974"/>
                  </a:lnTo>
                  <a:cubicBezTo>
                    <a:pt x="23495" y="1315974"/>
                    <a:pt x="0" y="1292479"/>
                    <a:pt x="0" y="1263523"/>
                  </a:cubicBezTo>
                  <a:close/>
                </a:path>
              </a:pathLst>
            </a:custGeom>
            <a:solidFill>
              <a:srgbClr val="E9ECF2"/>
            </a:solidFill>
          </p:spPr>
        </p:sp>
      </p:grpSp>
      <p:grpSp>
        <p:nvGrpSpPr>
          <p:cNvPr name="Group 51" id="51"/>
          <p:cNvGrpSpPr/>
          <p:nvPr/>
        </p:nvGrpSpPr>
        <p:grpSpPr>
          <a:xfrm rot="0">
            <a:off x="1902024" y="8314730"/>
            <a:ext cx="4646562" cy="410021"/>
            <a:chOff x="0" y="0"/>
            <a:chExt cx="6195417" cy="546695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6195417" cy="546695"/>
            </a:xfrm>
            <a:custGeom>
              <a:avLst/>
              <a:gdLst/>
              <a:ahLst/>
              <a:cxnLst/>
              <a:rect r="r" b="b" t="t" l="l"/>
              <a:pathLst>
                <a:path h="546695" w="6195417">
                  <a:moveTo>
                    <a:pt x="0" y="0"/>
                  </a:moveTo>
                  <a:lnTo>
                    <a:pt x="6195417" y="0"/>
                  </a:lnTo>
                  <a:lnTo>
                    <a:pt x="6195417" y="546695"/>
                  </a:lnTo>
                  <a:lnTo>
                    <a:pt x="0" y="5466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3" id="53"/>
            <p:cNvSpPr txBox="true"/>
            <p:nvPr/>
          </p:nvSpPr>
          <p:spPr>
            <a:xfrm>
              <a:off x="0" y="-19050"/>
              <a:ext cx="6195417" cy="56574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562">
                  <a:solidFill>
                    <a:srgbClr val="15213F"/>
                  </a:solidFill>
                  <a:latin typeface="Roboto Slab"/>
                  <a:ea typeface="Roboto Slab"/>
                  <a:cs typeface="Roboto Slab"/>
                  <a:sym typeface="Roboto Slab"/>
                </a:rPr>
                <a:t>Step 6: Blood Group Prediction</a:t>
              </a:r>
            </a:p>
          </p:txBody>
        </p:sp>
      </p:grpSp>
      <p:grpSp>
        <p:nvGrpSpPr>
          <p:cNvPr name="Group 54" id="54"/>
          <p:cNvGrpSpPr/>
          <p:nvPr/>
        </p:nvGrpSpPr>
        <p:grpSpPr>
          <a:xfrm rot="0">
            <a:off x="1902024" y="8882062"/>
            <a:ext cx="15467707" cy="609127"/>
            <a:chOff x="0" y="0"/>
            <a:chExt cx="20623610" cy="812169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20623609" cy="812169"/>
            </a:xfrm>
            <a:custGeom>
              <a:avLst/>
              <a:gdLst/>
              <a:ahLst/>
              <a:cxnLst/>
              <a:rect r="r" b="b" t="t" l="l"/>
              <a:pathLst>
                <a:path h="812169" w="20623609">
                  <a:moveTo>
                    <a:pt x="0" y="0"/>
                  </a:moveTo>
                  <a:lnTo>
                    <a:pt x="20623609" y="0"/>
                  </a:lnTo>
                  <a:lnTo>
                    <a:pt x="20623609" y="812169"/>
                  </a:lnTo>
                  <a:lnTo>
                    <a:pt x="0" y="8121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6" id="56"/>
            <p:cNvSpPr txBox="true"/>
            <p:nvPr/>
          </p:nvSpPr>
          <p:spPr>
            <a:xfrm>
              <a:off x="0" y="-123825"/>
              <a:ext cx="20623610" cy="93599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983"/>
                </a:lnSpc>
              </a:pPr>
              <a:r>
                <a:rPr lang="en-US" sz="3162" b="true">
                  <a:solidFill>
                    <a:srgbClr val="15213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Deploy best-performing model</a:t>
              </a:r>
            </a:p>
          </p:txBody>
        </p:sp>
      </p:grpSp>
      <p:sp>
        <p:nvSpPr>
          <p:cNvPr name="Freeform 57" id="57"/>
          <p:cNvSpPr/>
          <p:nvPr/>
        </p:nvSpPr>
        <p:spPr>
          <a:xfrm flipH="false" flipV="false" rot="0">
            <a:off x="9439126" y="2067669"/>
            <a:ext cx="8774729" cy="5100311"/>
          </a:xfrm>
          <a:custGeom>
            <a:avLst/>
            <a:gdLst/>
            <a:ahLst/>
            <a:cxnLst/>
            <a:rect r="r" b="b" t="t" l="l"/>
            <a:pathLst>
              <a:path h="5100311" w="8774729">
                <a:moveTo>
                  <a:pt x="0" y="0"/>
                </a:moveTo>
                <a:lnTo>
                  <a:pt x="8774728" y="0"/>
                </a:lnTo>
                <a:lnTo>
                  <a:pt x="8774728" y="5100311"/>
                </a:lnTo>
                <a:lnTo>
                  <a:pt x="0" y="51003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" t="0" r="-1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7" y="4355306"/>
            <a:ext cx="7971235" cy="930325"/>
            <a:chOff x="0" y="0"/>
            <a:chExt cx="10628313" cy="12404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628313" cy="1240433"/>
            </a:xfrm>
            <a:custGeom>
              <a:avLst/>
              <a:gdLst/>
              <a:ahLst/>
              <a:cxnLst/>
              <a:rect r="r" b="b" t="t" l="l"/>
              <a:pathLst>
                <a:path h="1240433" w="10628313">
                  <a:moveTo>
                    <a:pt x="0" y="0"/>
                  </a:moveTo>
                  <a:lnTo>
                    <a:pt x="10628313" y="0"/>
                  </a:lnTo>
                  <a:lnTo>
                    <a:pt x="10628313" y="1240433"/>
                  </a:lnTo>
                  <a:lnTo>
                    <a:pt x="0" y="12404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0628313" cy="128805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312"/>
                </a:lnSpc>
              </a:pPr>
              <a:r>
                <a:rPr lang="en-US" sz="5812">
                  <a:solidFill>
                    <a:srgbClr val="000000"/>
                  </a:solidFill>
                  <a:latin typeface="Petrona"/>
                  <a:ea typeface="Petrona"/>
                  <a:cs typeface="Petrona"/>
                  <a:sym typeface="Petrona"/>
                </a:rPr>
                <a:t>Software Requirements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992238" y="5760392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984474" y="5710832"/>
            <a:ext cx="2764631" cy="938911"/>
            <a:chOff x="0" y="0"/>
            <a:chExt cx="3686175" cy="125188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86175" cy="1251881"/>
            </a:xfrm>
            <a:custGeom>
              <a:avLst/>
              <a:gdLst/>
              <a:ahLst/>
              <a:cxnLst/>
              <a:rect r="r" b="b" t="t" l="l"/>
              <a:pathLst>
                <a:path h="1251881" w="3686175">
                  <a:moveTo>
                    <a:pt x="0" y="0"/>
                  </a:moveTo>
                  <a:lnTo>
                    <a:pt x="3686175" y="0"/>
                  </a:lnTo>
                  <a:lnTo>
                    <a:pt x="3686175" y="1251881"/>
                  </a:lnTo>
                  <a:lnTo>
                    <a:pt x="0" y="12518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3686175" cy="128045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25"/>
                </a:lnSpc>
              </a:pPr>
              <a:r>
                <a:rPr lang="en-US" sz="2874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Programming Language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984474" y="6811119"/>
            <a:ext cx="2764631" cy="560606"/>
            <a:chOff x="0" y="0"/>
            <a:chExt cx="3686175" cy="7474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686175" cy="747475"/>
            </a:xfrm>
            <a:custGeom>
              <a:avLst/>
              <a:gdLst/>
              <a:ahLst/>
              <a:cxnLst/>
              <a:rect r="r" b="b" t="t" l="l"/>
              <a:pathLst>
                <a:path h="747475" w="3686175">
                  <a:moveTo>
                    <a:pt x="0" y="0"/>
                  </a:moveTo>
                  <a:lnTo>
                    <a:pt x="3686175" y="0"/>
                  </a:lnTo>
                  <a:lnTo>
                    <a:pt x="3686175" y="747475"/>
                  </a:lnTo>
                  <a:lnTo>
                    <a:pt x="0" y="747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04775"/>
              <a:ext cx="3686175" cy="8522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558640" indent="-279320" lvl="1">
                <a:lnSpc>
                  <a:spcPts val="4213"/>
                </a:lnSpc>
                <a:buFont typeface="Arial"/>
                <a:buChar char="•"/>
              </a:pPr>
              <a:r>
                <a:rPr lang="en-US" sz="2587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Python</a:t>
              </a:r>
            </a:p>
          </p:txBody>
        </p:sp>
      </p:grpSp>
      <p:sp>
        <p:nvSpPr>
          <p:cNvPr name="Freeform 17" id="17" descr="preencoded.png"/>
          <p:cNvSpPr/>
          <p:nvPr/>
        </p:nvSpPr>
        <p:spPr>
          <a:xfrm flipH="false" flipV="false" rot="0">
            <a:off x="5174308" y="5760392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6166545" y="5710832"/>
            <a:ext cx="2764780" cy="938911"/>
            <a:chOff x="0" y="0"/>
            <a:chExt cx="3686373" cy="125188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686373" cy="1251881"/>
            </a:xfrm>
            <a:custGeom>
              <a:avLst/>
              <a:gdLst/>
              <a:ahLst/>
              <a:cxnLst/>
              <a:rect r="r" b="b" t="t" l="l"/>
              <a:pathLst>
                <a:path h="1251881" w="3686373">
                  <a:moveTo>
                    <a:pt x="0" y="0"/>
                  </a:moveTo>
                  <a:lnTo>
                    <a:pt x="3686373" y="0"/>
                  </a:lnTo>
                  <a:lnTo>
                    <a:pt x="3686373" y="1251881"/>
                  </a:lnTo>
                  <a:lnTo>
                    <a:pt x="0" y="12518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3686373" cy="128045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25"/>
                </a:lnSpc>
              </a:pPr>
              <a:r>
                <a:rPr lang="en-US" sz="2874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Frameworks &amp; Libraries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6166545" y="6811119"/>
            <a:ext cx="2764780" cy="560606"/>
            <a:chOff x="0" y="0"/>
            <a:chExt cx="3686373" cy="74747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686373" cy="747475"/>
            </a:xfrm>
            <a:custGeom>
              <a:avLst/>
              <a:gdLst/>
              <a:ahLst/>
              <a:cxnLst/>
              <a:rect r="r" b="b" t="t" l="l"/>
              <a:pathLst>
                <a:path h="747475" w="3686373">
                  <a:moveTo>
                    <a:pt x="0" y="0"/>
                  </a:moveTo>
                  <a:lnTo>
                    <a:pt x="3686373" y="0"/>
                  </a:lnTo>
                  <a:lnTo>
                    <a:pt x="3686373" y="747475"/>
                  </a:lnTo>
                  <a:lnTo>
                    <a:pt x="0" y="747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04775"/>
              <a:ext cx="3686373" cy="8522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90226" indent="-195113" lvl="1">
                <a:lnSpc>
                  <a:spcPts val="4213"/>
                </a:lnSpc>
                <a:buFont typeface="Arial"/>
                <a:buChar char="•"/>
              </a:pPr>
              <a:r>
                <a:rPr lang="en-US" sz="2587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TensorFlow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166545" y="7363866"/>
            <a:ext cx="2764780" cy="560606"/>
            <a:chOff x="0" y="0"/>
            <a:chExt cx="3686373" cy="74747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3686373" cy="747475"/>
            </a:xfrm>
            <a:custGeom>
              <a:avLst/>
              <a:gdLst/>
              <a:ahLst/>
              <a:cxnLst/>
              <a:rect r="r" b="b" t="t" l="l"/>
              <a:pathLst>
                <a:path h="747475" w="3686373">
                  <a:moveTo>
                    <a:pt x="0" y="0"/>
                  </a:moveTo>
                  <a:lnTo>
                    <a:pt x="3686373" y="0"/>
                  </a:lnTo>
                  <a:lnTo>
                    <a:pt x="3686373" y="747475"/>
                  </a:lnTo>
                  <a:lnTo>
                    <a:pt x="0" y="747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04775"/>
              <a:ext cx="3686373" cy="8522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90226" indent="-195113" lvl="1">
                <a:lnSpc>
                  <a:spcPts val="4213"/>
                </a:lnSpc>
                <a:buFont typeface="Arial"/>
                <a:buChar char="•"/>
              </a:pPr>
              <a:r>
                <a:rPr lang="en-US" sz="2587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Keras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6166545" y="7916615"/>
            <a:ext cx="2764780" cy="560606"/>
            <a:chOff x="0" y="0"/>
            <a:chExt cx="3686373" cy="74747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3686373" cy="747475"/>
            </a:xfrm>
            <a:custGeom>
              <a:avLst/>
              <a:gdLst/>
              <a:ahLst/>
              <a:cxnLst/>
              <a:rect r="r" b="b" t="t" l="l"/>
              <a:pathLst>
                <a:path h="747475" w="3686373">
                  <a:moveTo>
                    <a:pt x="0" y="0"/>
                  </a:moveTo>
                  <a:lnTo>
                    <a:pt x="3686373" y="0"/>
                  </a:lnTo>
                  <a:lnTo>
                    <a:pt x="3686373" y="747475"/>
                  </a:lnTo>
                  <a:lnTo>
                    <a:pt x="0" y="747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04775"/>
              <a:ext cx="3686373" cy="8522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90226" indent="-195113" lvl="1">
                <a:lnSpc>
                  <a:spcPts val="4213"/>
                </a:lnSpc>
                <a:buFont typeface="Arial"/>
                <a:buChar char="•"/>
              </a:pPr>
              <a:r>
                <a:rPr lang="en-US" sz="2587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OpenCV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6166545" y="8469362"/>
            <a:ext cx="2764780" cy="560606"/>
            <a:chOff x="0" y="0"/>
            <a:chExt cx="3686373" cy="74747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3686373" cy="747475"/>
            </a:xfrm>
            <a:custGeom>
              <a:avLst/>
              <a:gdLst/>
              <a:ahLst/>
              <a:cxnLst/>
              <a:rect r="r" b="b" t="t" l="l"/>
              <a:pathLst>
                <a:path h="747475" w="3686373">
                  <a:moveTo>
                    <a:pt x="0" y="0"/>
                  </a:moveTo>
                  <a:lnTo>
                    <a:pt x="3686373" y="0"/>
                  </a:lnTo>
                  <a:lnTo>
                    <a:pt x="3686373" y="747475"/>
                  </a:lnTo>
                  <a:lnTo>
                    <a:pt x="0" y="747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04775"/>
              <a:ext cx="3686373" cy="8522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90226" indent="-195113" lvl="1">
                <a:lnSpc>
                  <a:spcPts val="4213"/>
                </a:lnSpc>
                <a:buFont typeface="Arial"/>
                <a:buChar char="•"/>
              </a:pPr>
              <a:r>
                <a:rPr lang="en-US" sz="2587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NumPy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6166545" y="9022110"/>
            <a:ext cx="2764780" cy="560606"/>
            <a:chOff x="0" y="0"/>
            <a:chExt cx="3686373" cy="747475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3686373" cy="747475"/>
            </a:xfrm>
            <a:custGeom>
              <a:avLst/>
              <a:gdLst/>
              <a:ahLst/>
              <a:cxnLst/>
              <a:rect r="r" b="b" t="t" l="l"/>
              <a:pathLst>
                <a:path h="747475" w="3686373">
                  <a:moveTo>
                    <a:pt x="0" y="0"/>
                  </a:moveTo>
                  <a:lnTo>
                    <a:pt x="3686373" y="0"/>
                  </a:lnTo>
                  <a:lnTo>
                    <a:pt x="3686373" y="747475"/>
                  </a:lnTo>
                  <a:lnTo>
                    <a:pt x="0" y="747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04775"/>
              <a:ext cx="3686373" cy="8522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90226" indent="-195113" lvl="1">
                <a:lnSpc>
                  <a:spcPts val="4213"/>
                </a:lnSpc>
                <a:buFont typeface="Arial"/>
                <a:buChar char="•"/>
              </a:pPr>
              <a:r>
                <a:rPr lang="en-US" sz="2587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Pandas</a:t>
              </a:r>
            </a:p>
          </p:txBody>
        </p:sp>
      </p:grpSp>
      <p:sp>
        <p:nvSpPr>
          <p:cNvPr name="Freeform 36" id="36" descr="preencoded.png"/>
          <p:cNvSpPr/>
          <p:nvPr/>
        </p:nvSpPr>
        <p:spPr>
          <a:xfrm flipH="false" flipV="false" rot="0">
            <a:off x="9356526" y="5760392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37" id="37"/>
          <p:cNvGrpSpPr/>
          <p:nvPr/>
        </p:nvGrpSpPr>
        <p:grpSpPr>
          <a:xfrm rot="0">
            <a:off x="10348764" y="5710832"/>
            <a:ext cx="2764780" cy="465088"/>
            <a:chOff x="0" y="0"/>
            <a:chExt cx="3686373" cy="620117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3686373" cy="620117"/>
            </a:xfrm>
            <a:custGeom>
              <a:avLst/>
              <a:gdLst/>
              <a:ahLst/>
              <a:cxnLst/>
              <a:rect r="r" b="b" t="t" l="l"/>
              <a:pathLst>
                <a:path h="620117" w="3686373">
                  <a:moveTo>
                    <a:pt x="0" y="0"/>
                  </a:moveTo>
                  <a:lnTo>
                    <a:pt x="3686373" y="0"/>
                  </a:lnTo>
                  <a:lnTo>
                    <a:pt x="3686373" y="620117"/>
                  </a:lnTo>
                  <a:lnTo>
                    <a:pt x="0" y="62011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28575"/>
              <a:ext cx="3686373" cy="64869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25"/>
                </a:lnSpc>
              </a:pPr>
              <a:r>
                <a:rPr lang="en-US" sz="2874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Tools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0348764" y="6346031"/>
            <a:ext cx="3544342" cy="560606"/>
            <a:chOff x="0" y="0"/>
            <a:chExt cx="4725790" cy="747475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4725790" cy="747475"/>
            </a:xfrm>
            <a:custGeom>
              <a:avLst/>
              <a:gdLst/>
              <a:ahLst/>
              <a:cxnLst/>
              <a:rect r="r" b="b" t="t" l="l"/>
              <a:pathLst>
                <a:path h="747475" w="4725790">
                  <a:moveTo>
                    <a:pt x="0" y="0"/>
                  </a:moveTo>
                  <a:lnTo>
                    <a:pt x="4725790" y="0"/>
                  </a:lnTo>
                  <a:lnTo>
                    <a:pt x="4725790" y="747475"/>
                  </a:lnTo>
                  <a:lnTo>
                    <a:pt x="0" y="747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104775"/>
              <a:ext cx="4725790" cy="8522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90226" indent="-195113" lvl="1">
                <a:lnSpc>
                  <a:spcPts val="4213"/>
                </a:lnSpc>
                <a:buFont typeface="Arial"/>
                <a:buChar char="•"/>
              </a:pPr>
              <a:r>
                <a:rPr lang="en-US" sz="2587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Jupyter Notebook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10348764" y="6959582"/>
            <a:ext cx="2764780" cy="560606"/>
            <a:chOff x="0" y="0"/>
            <a:chExt cx="3686373" cy="747475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3686373" cy="747475"/>
            </a:xfrm>
            <a:custGeom>
              <a:avLst/>
              <a:gdLst/>
              <a:ahLst/>
              <a:cxnLst/>
              <a:rect r="r" b="b" t="t" l="l"/>
              <a:pathLst>
                <a:path h="747475" w="3686373">
                  <a:moveTo>
                    <a:pt x="0" y="0"/>
                  </a:moveTo>
                  <a:lnTo>
                    <a:pt x="3686373" y="0"/>
                  </a:lnTo>
                  <a:lnTo>
                    <a:pt x="3686373" y="747475"/>
                  </a:lnTo>
                  <a:lnTo>
                    <a:pt x="0" y="7474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104775"/>
              <a:ext cx="3686373" cy="8522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90226" indent="-195113" lvl="1">
                <a:lnSpc>
                  <a:spcPts val="4213"/>
                </a:lnSpc>
                <a:buFont typeface="Arial"/>
                <a:buChar char="•"/>
              </a:pPr>
              <a:r>
                <a:rPr lang="en-US" sz="2587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Google Colab</a:t>
              </a:r>
            </a:p>
          </p:txBody>
        </p:sp>
      </p:grpSp>
      <p:sp>
        <p:nvSpPr>
          <p:cNvPr name="Freeform 46" id="46" descr="preencoded.png"/>
          <p:cNvSpPr/>
          <p:nvPr/>
        </p:nvSpPr>
        <p:spPr>
          <a:xfrm flipH="false" flipV="false" rot="0">
            <a:off x="13538746" y="5760392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grpSp>
        <p:nvGrpSpPr>
          <p:cNvPr name="Group 47" id="47"/>
          <p:cNvGrpSpPr/>
          <p:nvPr/>
        </p:nvGrpSpPr>
        <p:grpSpPr>
          <a:xfrm rot="0">
            <a:off x="14530982" y="5710832"/>
            <a:ext cx="2764780" cy="481711"/>
            <a:chOff x="0" y="0"/>
            <a:chExt cx="3686373" cy="642281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3686373" cy="642281"/>
            </a:xfrm>
            <a:custGeom>
              <a:avLst/>
              <a:gdLst/>
              <a:ahLst/>
              <a:cxnLst/>
              <a:rect r="r" b="b" t="t" l="l"/>
              <a:pathLst>
                <a:path h="642281" w="3686373">
                  <a:moveTo>
                    <a:pt x="0" y="0"/>
                  </a:moveTo>
                  <a:lnTo>
                    <a:pt x="3686373" y="0"/>
                  </a:lnTo>
                  <a:lnTo>
                    <a:pt x="3686373" y="642281"/>
                  </a:lnTo>
                  <a:lnTo>
                    <a:pt x="0" y="64228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28575"/>
              <a:ext cx="3686373" cy="670856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625"/>
                </a:lnSpc>
              </a:pPr>
              <a:r>
                <a:rPr lang="en-US" sz="2874">
                  <a:solidFill>
                    <a:srgbClr val="272525"/>
                  </a:solidFill>
                  <a:latin typeface="Petrona"/>
                  <a:ea typeface="Petrona"/>
                  <a:cs typeface="Petrona"/>
                  <a:sym typeface="Petrona"/>
                </a:rPr>
                <a:t>Database</a:t>
              </a:r>
            </a:p>
          </p:txBody>
        </p:sp>
      </p:grpSp>
      <p:grpSp>
        <p:nvGrpSpPr>
          <p:cNvPr name="Group 50" id="50"/>
          <p:cNvGrpSpPr/>
          <p:nvPr/>
        </p:nvGrpSpPr>
        <p:grpSpPr>
          <a:xfrm rot="0">
            <a:off x="14530982" y="6346031"/>
            <a:ext cx="3409332" cy="2268141"/>
            <a:chOff x="0" y="0"/>
            <a:chExt cx="4545776" cy="3024188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0" y="0"/>
              <a:ext cx="4545776" cy="3024188"/>
            </a:xfrm>
            <a:custGeom>
              <a:avLst/>
              <a:gdLst/>
              <a:ahLst/>
              <a:cxnLst/>
              <a:rect r="r" b="b" t="t" l="l"/>
              <a:pathLst>
                <a:path h="3024188" w="4545776">
                  <a:moveTo>
                    <a:pt x="0" y="0"/>
                  </a:moveTo>
                  <a:lnTo>
                    <a:pt x="4545776" y="0"/>
                  </a:lnTo>
                  <a:lnTo>
                    <a:pt x="4545776" y="3024188"/>
                  </a:lnTo>
                  <a:lnTo>
                    <a:pt x="0" y="3024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2" id="52"/>
            <p:cNvSpPr txBox="true"/>
            <p:nvPr/>
          </p:nvSpPr>
          <p:spPr>
            <a:xfrm>
              <a:off x="0" y="-104775"/>
              <a:ext cx="4545776" cy="31289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213"/>
                </a:lnSpc>
              </a:pPr>
              <a:r>
                <a:rPr lang="en-US" sz="2587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CSV dataset containing fingerprint images with labeled blood groups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3F6FA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76870" y="315681"/>
            <a:ext cx="7729528" cy="981794"/>
            <a:chOff x="0" y="0"/>
            <a:chExt cx="10306037" cy="130905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306037" cy="1309059"/>
            </a:xfrm>
            <a:custGeom>
              <a:avLst/>
              <a:gdLst/>
              <a:ahLst/>
              <a:cxnLst/>
              <a:rect r="r" b="b" t="t" l="l"/>
              <a:pathLst>
                <a:path h="1309059" w="10306037">
                  <a:moveTo>
                    <a:pt x="0" y="0"/>
                  </a:moveTo>
                  <a:lnTo>
                    <a:pt x="10306037" y="0"/>
                  </a:lnTo>
                  <a:lnTo>
                    <a:pt x="10306037" y="1309059"/>
                  </a:lnTo>
                  <a:lnTo>
                    <a:pt x="0" y="130905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0306037" cy="1337634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312"/>
                </a:lnSpc>
              </a:pPr>
              <a:r>
                <a:rPr lang="en-US" sz="4999" b="true">
                  <a:solidFill>
                    <a:srgbClr val="000000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Architecture Diagram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81335" y="1489489"/>
            <a:ext cx="5686095" cy="603346"/>
            <a:chOff x="0" y="0"/>
            <a:chExt cx="7581460" cy="80446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581460" cy="804462"/>
            </a:xfrm>
            <a:custGeom>
              <a:avLst/>
              <a:gdLst/>
              <a:ahLst/>
              <a:cxnLst/>
              <a:rect r="r" b="b" t="t" l="l"/>
              <a:pathLst>
                <a:path h="804462" w="7581460">
                  <a:moveTo>
                    <a:pt x="0" y="0"/>
                  </a:moveTo>
                  <a:lnTo>
                    <a:pt x="7581460" y="0"/>
                  </a:lnTo>
                  <a:lnTo>
                    <a:pt x="7581460" y="804462"/>
                  </a:lnTo>
                  <a:lnTo>
                    <a:pt x="0" y="8044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"/>
              <a:ext cx="7581460" cy="8139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4"/>
                </a:lnSpc>
              </a:pPr>
              <a:r>
                <a:rPr lang="en-US" sz="3099" b="true">
                  <a:solidFill>
                    <a:srgbClr val="272525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Step 1: Input Stage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81335" y="2162996"/>
            <a:ext cx="6860254" cy="529352"/>
            <a:chOff x="0" y="0"/>
            <a:chExt cx="9147005" cy="70580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147005" cy="705802"/>
            </a:xfrm>
            <a:custGeom>
              <a:avLst/>
              <a:gdLst/>
              <a:ahLst/>
              <a:cxnLst/>
              <a:rect r="r" b="b" t="t" l="l"/>
              <a:pathLst>
                <a:path h="705802" w="9147005">
                  <a:moveTo>
                    <a:pt x="0" y="0"/>
                  </a:moveTo>
                  <a:lnTo>
                    <a:pt x="9147005" y="0"/>
                  </a:lnTo>
                  <a:lnTo>
                    <a:pt x="9147005" y="705802"/>
                  </a:lnTo>
                  <a:lnTo>
                    <a:pt x="0" y="7058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14300"/>
              <a:ext cx="9147005" cy="82010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73259" indent="-186629" lvl="1">
                <a:lnSpc>
                  <a:spcPts val="4042"/>
                </a:lnSpc>
                <a:buFont typeface="Arial"/>
                <a:buChar char="•"/>
              </a:pP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A </a:t>
              </a:r>
              <a:r>
                <a:rPr lang="en-US" b="true" sz="2474">
                  <a:solidFill>
                    <a:srgbClr val="272525"/>
                  </a:solidFill>
                  <a:latin typeface="Inter Bold"/>
                  <a:ea typeface="Inter Bold"/>
                  <a:cs typeface="Inter Bold"/>
                  <a:sym typeface="Inter Bold"/>
                </a:rPr>
                <a:t>fingerprint image</a:t>
              </a: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 is provided as input.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81335" y="2692347"/>
            <a:ext cx="8278269" cy="1172915"/>
            <a:chOff x="0" y="0"/>
            <a:chExt cx="11037692" cy="156388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037691" cy="1563887"/>
            </a:xfrm>
            <a:custGeom>
              <a:avLst/>
              <a:gdLst/>
              <a:ahLst/>
              <a:cxnLst/>
              <a:rect r="r" b="b" t="t" l="l"/>
              <a:pathLst>
                <a:path h="1563887" w="11037691">
                  <a:moveTo>
                    <a:pt x="0" y="0"/>
                  </a:moveTo>
                  <a:lnTo>
                    <a:pt x="11037691" y="0"/>
                  </a:lnTo>
                  <a:lnTo>
                    <a:pt x="11037691" y="1563887"/>
                  </a:lnTo>
                  <a:lnTo>
                    <a:pt x="0" y="15638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14300"/>
              <a:ext cx="11037692" cy="16781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73259" indent="-186629" lvl="1">
                <a:lnSpc>
                  <a:spcPts val="4042"/>
                </a:lnSpc>
                <a:buFont typeface="Arial"/>
                <a:buChar char="•"/>
              </a:pP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The image is </a:t>
              </a:r>
              <a:r>
                <a:rPr lang="en-US" b="true" sz="2474">
                  <a:solidFill>
                    <a:srgbClr val="272525"/>
                  </a:solidFill>
                  <a:latin typeface="Inter Bold"/>
                  <a:ea typeface="Inter Bold"/>
                  <a:cs typeface="Inter Bold"/>
                  <a:sym typeface="Inter Bold"/>
                </a:rPr>
                <a:t>preprocessed</a:t>
              </a: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 before being passed into the CNN model.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93316" y="4112242"/>
            <a:ext cx="8897188" cy="801589"/>
            <a:chOff x="0" y="0"/>
            <a:chExt cx="11862917" cy="106878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862917" cy="1068785"/>
            </a:xfrm>
            <a:custGeom>
              <a:avLst/>
              <a:gdLst/>
              <a:ahLst/>
              <a:cxnLst/>
              <a:rect r="r" b="b" t="t" l="l"/>
              <a:pathLst>
                <a:path h="1068785" w="11862917">
                  <a:moveTo>
                    <a:pt x="0" y="0"/>
                  </a:moveTo>
                  <a:lnTo>
                    <a:pt x="11862917" y="0"/>
                  </a:lnTo>
                  <a:lnTo>
                    <a:pt x="11862917" y="1068785"/>
                  </a:lnTo>
                  <a:lnTo>
                    <a:pt x="0" y="10687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"/>
              <a:ext cx="11862917" cy="10783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4"/>
                </a:lnSpc>
              </a:pPr>
              <a:r>
                <a:rPr lang="en-US" sz="3099" b="true">
                  <a:solidFill>
                    <a:srgbClr val="272525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Step 2: Feature Extraction (CNN Layers)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681335" y="4728311"/>
            <a:ext cx="8897188" cy="1077366"/>
            <a:chOff x="0" y="0"/>
            <a:chExt cx="11862917" cy="143648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862917" cy="1436488"/>
            </a:xfrm>
            <a:custGeom>
              <a:avLst/>
              <a:gdLst/>
              <a:ahLst/>
              <a:cxnLst/>
              <a:rect r="r" b="b" t="t" l="l"/>
              <a:pathLst>
                <a:path h="1436488" w="11862917">
                  <a:moveTo>
                    <a:pt x="0" y="0"/>
                  </a:moveTo>
                  <a:lnTo>
                    <a:pt x="11862917" y="0"/>
                  </a:lnTo>
                  <a:lnTo>
                    <a:pt x="11862917" y="1436488"/>
                  </a:lnTo>
                  <a:lnTo>
                    <a:pt x="0" y="14364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14300"/>
              <a:ext cx="11862917" cy="15507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73259" indent="-186629" lvl="1">
                <a:lnSpc>
                  <a:spcPts val="4042"/>
                </a:lnSpc>
                <a:buFont typeface="Arial"/>
                <a:buChar char="•"/>
              </a:pPr>
              <a:r>
                <a:rPr lang="en-US" b="true" sz="2474">
                  <a:solidFill>
                    <a:srgbClr val="272525"/>
                  </a:solidFill>
                  <a:latin typeface="Inter Bold"/>
                  <a:ea typeface="Inter Bold"/>
                  <a:cs typeface="Inter Bold"/>
                  <a:sym typeface="Inter Bold"/>
                </a:rPr>
                <a:t>Convolutional layers</a:t>
              </a: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 detect patterns and edges in the fingerprint.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81335" y="5605147"/>
            <a:ext cx="8897188" cy="1034177"/>
            <a:chOff x="0" y="0"/>
            <a:chExt cx="11862917" cy="137890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862917" cy="1378902"/>
            </a:xfrm>
            <a:custGeom>
              <a:avLst/>
              <a:gdLst/>
              <a:ahLst/>
              <a:cxnLst/>
              <a:rect r="r" b="b" t="t" l="l"/>
              <a:pathLst>
                <a:path h="1378902" w="11862917">
                  <a:moveTo>
                    <a:pt x="0" y="0"/>
                  </a:moveTo>
                  <a:lnTo>
                    <a:pt x="11862917" y="0"/>
                  </a:lnTo>
                  <a:lnTo>
                    <a:pt x="11862917" y="1378902"/>
                  </a:lnTo>
                  <a:lnTo>
                    <a:pt x="0" y="13789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14300"/>
              <a:ext cx="11862917" cy="149320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73259" indent="-186629" lvl="1">
                <a:lnSpc>
                  <a:spcPts val="4042"/>
                </a:lnSpc>
                <a:buFont typeface="Arial"/>
                <a:buChar char="•"/>
              </a:pPr>
              <a:r>
                <a:rPr lang="en-US" b="true" sz="2474">
                  <a:solidFill>
                    <a:srgbClr val="272525"/>
                  </a:solidFill>
                  <a:latin typeface="Inter Bold"/>
                  <a:ea typeface="Inter Bold"/>
                  <a:cs typeface="Inter Bold"/>
                  <a:sym typeface="Inter Bold"/>
                </a:rPr>
                <a:t>Pooling layers</a:t>
              </a: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 reduce the size while preserving essential features.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428925" y="6886303"/>
            <a:ext cx="9490027" cy="801589"/>
            <a:chOff x="0" y="0"/>
            <a:chExt cx="12653369" cy="1068785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2653370" cy="1068785"/>
            </a:xfrm>
            <a:custGeom>
              <a:avLst/>
              <a:gdLst/>
              <a:ahLst/>
              <a:cxnLst/>
              <a:rect r="r" b="b" t="t" l="l"/>
              <a:pathLst>
                <a:path h="1068785" w="12653370">
                  <a:moveTo>
                    <a:pt x="0" y="0"/>
                  </a:moveTo>
                  <a:lnTo>
                    <a:pt x="12653370" y="0"/>
                  </a:lnTo>
                  <a:lnTo>
                    <a:pt x="12653370" y="1068785"/>
                  </a:lnTo>
                  <a:lnTo>
                    <a:pt x="0" y="10687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9525"/>
              <a:ext cx="12653369" cy="107831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4"/>
                </a:lnSpc>
              </a:pPr>
              <a:r>
                <a:rPr lang="en-US" sz="3099" b="true">
                  <a:solidFill>
                    <a:srgbClr val="272525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Step 3: Flattening &amp; Fully Connected Layers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428925" y="7519924"/>
            <a:ext cx="9490027" cy="529352"/>
            <a:chOff x="0" y="0"/>
            <a:chExt cx="12653369" cy="70580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653370" cy="705802"/>
            </a:xfrm>
            <a:custGeom>
              <a:avLst/>
              <a:gdLst/>
              <a:ahLst/>
              <a:cxnLst/>
              <a:rect r="r" b="b" t="t" l="l"/>
              <a:pathLst>
                <a:path h="705802" w="12653370">
                  <a:moveTo>
                    <a:pt x="0" y="0"/>
                  </a:moveTo>
                  <a:lnTo>
                    <a:pt x="12653370" y="0"/>
                  </a:lnTo>
                  <a:lnTo>
                    <a:pt x="12653370" y="705802"/>
                  </a:lnTo>
                  <a:lnTo>
                    <a:pt x="0" y="7058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14300"/>
              <a:ext cx="12653369" cy="82010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73259" indent="-186629" lvl="1">
                <a:lnSpc>
                  <a:spcPts val="4042"/>
                </a:lnSpc>
                <a:buFont typeface="Arial"/>
                <a:buChar char="•"/>
              </a:pP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Extracted features are </a:t>
              </a:r>
              <a:r>
                <a:rPr lang="en-US" b="true" sz="2474">
                  <a:solidFill>
                    <a:srgbClr val="272525"/>
                  </a:solidFill>
                  <a:latin typeface="Inter Bold"/>
                  <a:ea typeface="Inter Bold"/>
                  <a:cs typeface="Inter Bold"/>
                  <a:sym typeface="Inter Bold"/>
                </a:rPr>
                <a:t>flattened</a:t>
              </a: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 into a 1D vector.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340906" y="8049276"/>
            <a:ext cx="9490027" cy="1034177"/>
            <a:chOff x="0" y="0"/>
            <a:chExt cx="12653369" cy="137890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2653370" cy="1378902"/>
            </a:xfrm>
            <a:custGeom>
              <a:avLst/>
              <a:gdLst/>
              <a:ahLst/>
              <a:cxnLst/>
              <a:rect r="r" b="b" t="t" l="l"/>
              <a:pathLst>
                <a:path h="1378902" w="12653370">
                  <a:moveTo>
                    <a:pt x="0" y="0"/>
                  </a:moveTo>
                  <a:lnTo>
                    <a:pt x="12653370" y="0"/>
                  </a:lnTo>
                  <a:lnTo>
                    <a:pt x="12653370" y="1378902"/>
                  </a:lnTo>
                  <a:lnTo>
                    <a:pt x="0" y="13789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114300"/>
              <a:ext cx="12653369" cy="149320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73259" indent="-186629" lvl="1">
                <a:lnSpc>
                  <a:spcPts val="4042"/>
                </a:lnSpc>
                <a:buFont typeface="Arial"/>
                <a:buChar char="•"/>
              </a:pP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The </a:t>
              </a:r>
              <a:r>
                <a:rPr lang="en-US" b="true" sz="2474">
                  <a:solidFill>
                    <a:srgbClr val="272525"/>
                  </a:solidFill>
                  <a:latin typeface="Inter Bold"/>
                  <a:ea typeface="Inter Bold"/>
                  <a:cs typeface="Inter Bold"/>
                  <a:sym typeface="Inter Bold"/>
                </a:rPr>
                <a:t>fully connected layers</a:t>
              </a: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 classify the fingerprint into a </a:t>
              </a:r>
              <a:r>
                <a:rPr lang="en-US" b="true" sz="2474">
                  <a:solidFill>
                    <a:srgbClr val="272525"/>
                  </a:solidFill>
                  <a:latin typeface="Inter Bold"/>
                  <a:ea typeface="Inter Bold"/>
                  <a:cs typeface="Inter Bold"/>
                  <a:sym typeface="Inter Bold"/>
                </a:rPr>
                <a:t>blood group</a:t>
              </a: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 category.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830933" y="6731879"/>
            <a:ext cx="6348426" cy="603346"/>
            <a:chOff x="0" y="0"/>
            <a:chExt cx="8464567" cy="804462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464568" cy="804462"/>
            </a:xfrm>
            <a:custGeom>
              <a:avLst/>
              <a:gdLst/>
              <a:ahLst/>
              <a:cxnLst/>
              <a:rect r="r" b="b" t="t" l="l"/>
              <a:pathLst>
                <a:path h="804462" w="8464568">
                  <a:moveTo>
                    <a:pt x="0" y="0"/>
                  </a:moveTo>
                  <a:lnTo>
                    <a:pt x="8464568" y="0"/>
                  </a:lnTo>
                  <a:lnTo>
                    <a:pt x="8464568" y="804462"/>
                  </a:lnTo>
                  <a:lnTo>
                    <a:pt x="0" y="8044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9525"/>
              <a:ext cx="8464567" cy="8139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874"/>
                </a:lnSpc>
              </a:pPr>
              <a:r>
                <a:rPr lang="en-US" sz="3099" b="true">
                  <a:solidFill>
                    <a:srgbClr val="272525"/>
                  </a:solidFill>
                  <a:latin typeface="Roboto Slab Bold"/>
                  <a:ea typeface="Roboto Slab Bold"/>
                  <a:cs typeface="Roboto Slab Bold"/>
                  <a:sym typeface="Roboto Slab Bold"/>
                </a:rPr>
                <a:t>Step 4: Output Stage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9830933" y="7471838"/>
            <a:ext cx="7659647" cy="1172915"/>
            <a:chOff x="0" y="0"/>
            <a:chExt cx="10212863" cy="1563887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0212863" cy="1563887"/>
            </a:xfrm>
            <a:custGeom>
              <a:avLst/>
              <a:gdLst/>
              <a:ahLst/>
              <a:cxnLst/>
              <a:rect r="r" b="b" t="t" l="l"/>
              <a:pathLst>
                <a:path h="1563887" w="10212863">
                  <a:moveTo>
                    <a:pt x="0" y="0"/>
                  </a:moveTo>
                  <a:lnTo>
                    <a:pt x="10212863" y="0"/>
                  </a:lnTo>
                  <a:lnTo>
                    <a:pt x="10212863" y="1563887"/>
                  </a:lnTo>
                  <a:lnTo>
                    <a:pt x="0" y="15638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114300"/>
              <a:ext cx="10212863" cy="16781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73259" indent="-186629" lvl="1">
                <a:lnSpc>
                  <a:spcPts val="4042"/>
                </a:lnSpc>
                <a:buFont typeface="Arial"/>
                <a:buChar char="•"/>
              </a:pP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The model predicts the </a:t>
              </a:r>
              <a:r>
                <a:rPr lang="en-US" b="true" sz="2474">
                  <a:solidFill>
                    <a:srgbClr val="272525"/>
                  </a:solidFill>
                  <a:latin typeface="Inter Bold"/>
                  <a:ea typeface="Inter Bold"/>
                  <a:cs typeface="Inter Bold"/>
                  <a:sym typeface="Inter Bold"/>
                </a:rPr>
                <a:t>blood group (A, B, AB, O, etc.)</a:t>
              </a:r>
              <a:r>
                <a:rPr lang="en-US" sz="2474">
                  <a:solidFill>
                    <a:srgbClr val="272525"/>
                  </a:solidFill>
                  <a:latin typeface="Inter"/>
                  <a:ea typeface="Inter"/>
                  <a:cs typeface="Inter"/>
                  <a:sym typeface="Inter"/>
                </a:rPr>
                <a:t> with high accuracy.</a:t>
              </a:r>
            </a:p>
          </p:txBody>
        </p:sp>
      </p:grpSp>
      <p:sp>
        <p:nvSpPr>
          <p:cNvPr name="Freeform 42" id="42"/>
          <p:cNvSpPr/>
          <p:nvPr/>
        </p:nvSpPr>
        <p:spPr>
          <a:xfrm flipH="false" flipV="false" rot="0">
            <a:off x="9490503" y="1053323"/>
            <a:ext cx="7519739" cy="4370848"/>
          </a:xfrm>
          <a:custGeom>
            <a:avLst/>
            <a:gdLst/>
            <a:ahLst/>
            <a:cxnLst/>
            <a:rect r="r" b="b" t="t" l="l"/>
            <a:pathLst>
              <a:path h="4370848" w="7519739">
                <a:moveTo>
                  <a:pt x="0" y="0"/>
                </a:moveTo>
                <a:lnTo>
                  <a:pt x="7519739" y="0"/>
                </a:lnTo>
                <a:lnTo>
                  <a:pt x="7519739" y="4370849"/>
                </a:lnTo>
                <a:lnTo>
                  <a:pt x="0" y="43708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DF1F8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92237" y="4656236"/>
            <a:ext cx="7797105" cy="1026668"/>
            <a:chOff x="0" y="0"/>
            <a:chExt cx="10396140" cy="136889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396140" cy="1368891"/>
            </a:xfrm>
            <a:custGeom>
              <a:avLst/>
              <a:gdLst/>
              <a:ahLst/>
              <a:cxnLst/>
              <a:rect r="r" b="b" t="t" l="l"/>
              <a:pathLst>
                <a:path h="1368891" w="10396140">
                  <a:moveTo>
                    <a:pt x="0" y="0"/>
                  </a:moveTo>
                  <a:lnTo>
                    <a:pt x="10396140" y="0"/>
                  </a:lnTo>
                  <a:lnTo>
                    <a:pt x="10396140" y="1368891"/>
                  </a:lnTo>
                  <a:lnTo>
                    <a:pt x="0" y="136889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0396140" cy="1406991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7625"/>
                </a:lnSpc>
              </a:pPr>
              <a:r>
                <a:rPr lang="en-US" sz="6124" spc="-122">
                  <a:solidFill>
                    <a:srgbClr val="3257B8"/>
                  </a:solidFill>
                  <a:latin typeface="Petrona"/>
                  <a:ea typeface="Petrona"/>
                  <a:cs typeface="Petrona"/>
                  <a:sym typeface="Petrona"/>
                </a:rPr>
                <a:t>Thank You</a:t>
              </a:r>
              <a:r>
                <a:rPr lang="en-US" sz="6124" spc="-122">
                  <a:solidFill>
                    <a:srgbClr val="E7191F"/>
                  </a:solidFill>
                  <a:latin typeface="Petrona"/>
                  <a:ea typeface="Petrona"/>
                  <a:cs typeface="Petrona"/>
                  <a:sym typeface="Petrona"/>
                </a:rPr>
                <a:t>!</a:t>
              </a: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899178" y="1965020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DAGiPSQk6NA</dc:identifier>
  <dcterms:modified xsi:type="dcterms:W3CDTF">2011-08-01T06:04:30Z</dcterms:modified>
  <cp:revision>1</cp:revision>
  <dc:title> Fingerprint-Based-Blood-Group-Detection-Using-Deep-Learning R1.pptx</dc:title>
</cp:coreProperties>
</file>

<file path=docProps/thumbnail.jpeg>
</file>